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lvl="0">
      <a:defRPr lang="x-non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1446E-0B08-46BC-BBE4-AB965F00230B}" type="datetimeFigureOut">
              <a:rPr lang="pt-BR" smtClean="0"/>
              <a:t>07/06/2021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EED56-CBD3-442F-BE29-FF2E7BAD82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20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EED56-CBD3-442F-BE29-FF2E7BAD829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27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EED56-CBD3-442F-BE29-FF2E7BAD829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060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EED56-CBD3-442F-BE29-FF2E7BAD829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652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55CE-2271-E549-80B2-2ABBDA2B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A3790-5E15-214E-B172-83F1A322B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BCD63-B470-9645-BC58-9C43F1298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FFFB0-6672-EE4E-923D-30FDFFF5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DF53B-6807-6946-9DE4-D57D7EB0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225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DAB2-DC5F-B448-A273-26A33129B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5CD3A-1AA3-8A4C-89A2-FC5E01906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C6166-BCFB-A841-B4E1-CEEDDFF5C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11FF4-10D7-5D4D-8622-68C804EC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3E549-6428-9C41-85B5-F6365F5A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6662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181B3-EFD6-2640-93AF-43D6D93F5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A46FC-9B73-5B41-9D73-62629C926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0C74E-0514-6844-981C-325A48D0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41244-06F3-C04B-BFE4-B09FCBE3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5B7D0-74E0-FC4E-AF9D-8D8AD3AC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236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2F7CD-2A47-BE40-AEA4-8D6DD6AB8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20447-AED3-FA4A-A84A-7DC9E9D6B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53F5B-B139-1B40-8E1E-8C6129E5C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A78CC-EB75-3649-B102-C43F527A9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9BE6D-65DD-804B-B528-32E6A891A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8463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0ADBF-C1EA-124F-9ABB-90003DC3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4FEEF-A1E1-354E-B429-D6304B011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2CC9F-1A72-A54C-B691-0604DCE3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7AD7E-1898-C54B-88F3-C12F0A3D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07584-62B8-A144-AB25-CFE19D792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179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83B28-1B0F-5E42-8E7B-00E58A24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57586-3271-CB48-88B7-E5DD2B3FAB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4E811-9215-CA43-A52D-828EE1102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0AA0A-C899-5D45-9631-DAE81FDF1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4EC6C-E68A-6E4F-8C39-7D537C21C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A999C-C536-3C43-A02C-3FF80F68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0759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1B9C3-D992-8147-8EBE-3DDF17B0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A3320-D974-D548-B88A-01C00D99D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B41A0-A8DD-6A40-98DF-D407BB21B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32D96-9CF7-A34D-BD22-6C5BCACF0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706EB8-509A-064F-8C07-A84388603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A8BE7-D9E1-B544-BC9D-142474A4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E291E-2AF1-8D42-BE91-FFE65DF7E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7DD5F0-AB9C-EF40-A98B-9DEAA2C4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37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C4768-9B69-CF4C-A617-B0D3C34A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DAC9D-6526-F741-B632-51E33F8E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FC6B8-2D21-734F-9CA4-E0E96931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B1E53-B5A1-D24C-A8ED-0EB8A249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877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3D8579-2651-9646-989C-05945F964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436884-7B83-C64C-B8A6-A7EC739F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66A91-730D-FC40-876A-0869A80D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630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94F3-9BED-1E4D-8A8F-E7C9D133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F7271-D749-8B45-B364-E2F552B99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55009-561D-EC4A-ABB0-BF7C0A8E8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50429-B4C8-FA49-8098-B6CF23B1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57B3F0-F925-A341-BBAB-07552CC6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67F4A-E720-2944-9F43-CCEA16A8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682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097D-E8BA-144E-B9BB-2980F606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F6D68F-45B1-494F-BFE1-D6DA80FC3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C7500-3C32-7445-B58B-FC44F2D7B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1E56D-FB2A-094C-8DE1-D897D5E63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62288-DDA4-0D47-AFBF-73424937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32263-5F69-FD48-B6F0-409D2291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939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59E263-61E3-5D42-A576-0E241BFD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A79C2-B868-C043-94E3-21A54EEE3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DA954-17D4-AC4E-B294-F3B44A3D5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2C37B-AC00-C149-A695-46D4F9844E89}" type="datetimeFigureOut">
              <a:rPr lang="x-none" smtClean="0"/>
              <a:t>07/06/2021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DCFE1-4B81-6147-9C99-A09D69ED9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70960-DA26-8849-88B0-613AEA47D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238F4-BB72-AF47-84AE-E35C0AE62009}" type="slidenum">
              <a:rPr lang="x-none" smtClean="0"/>
              <a:t>‹nº›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975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Foto em preto e branco de pessoas em um show&#10;&#10;Descrição gerada automaticamente">
            <a:extLst>
              <a:ext uri="{FF2B5EF4-FFF2-40B4-BE49-F238E27FC236}">
                <a16:creationId xmlns:a16="http://schemas.microsoft.com/office/drawing/2014/main" id="{46E5C404-21AB-4063-97CF-8E7D97248AD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494178" y="819056"/>
            <a:ext cx="8605735" cy="64543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690" y="1056550"/>
            <a:ext cx="5093043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REUNIÃO ABERTA</a:t>
            </a: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37" y="3042414"/>
            <a:ext cx="2172478" cy="2007586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42C15CF-C62A-4E52-9092-F4A9A4CB08F2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solidFill>
                  <a:schemeClr val="bg2">
                    <a:lumMod val="25000"/>
                  </a:schemeClr>
                </a:solidFill>
              </a:rPr>
              <a:t>22/5/2021</a:t>
            </a:r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1F1310C-1985-4DA3-947A-AB51D7DE643D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986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9">
            <a:extLst>
              <a:ext uri="{FF2B5EF4-FFF2-40B4-BE49-F238E27FC236}">
                <a16:creationId xmlns:a16="http://schemas.microsoft.com/office/drawing/2014/main" id="{A58EB3C8-FDD5-4FCF-89C4-E02342692105}"/>
              </a:ext>
            </a:extLst>
          </p:cNvPr>
          <p:cNvGrpSpPr/>
          <p:nvPr/>
        </p:nvGrpSpPr>
        <p:grpSpPr>
          <a:xfrm>
            <a:off x="1505530" y="1297580"/>
            <a:ext cx="1027733" cy="1027733"/>
            <a:chOff x="5604018" y="2383764"/>
            <a:chExt cx="1684802" cy="1684802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7FDF723A-278D-4078-8031-2C1191773988}"/>
                </a:ext>
              </a:extLst>
            </p:cNvPr>
            <p:cNvSpPr/>
            <p:nvPr/>
          </p:nvSpPr>
          <p:spPr>
            <a:xfrm>
              <a:off x="5604018" y="2383764"/>
              <a:ext cx="1684802" cy="1684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275B6520-0F0E-4012-B824-4FC75D727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920" y="2720392"/>
              <a:ext cx="1160979" cy="1160979"/>
            </a:xfrm>
            <a:prstGeom prst="rect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1CF2BE04-E5C4-420A-A59C-B378B1AB21AB}"/>
              </a:ext>
            </a:extLst>
          </p:cNvPr>
          <p:cNvSpPr/>
          <p:nvPr/>
        </p:nvSpPr>
        <p:spPr>
          <a:xfrm>
            <a:off x="1565634" y="2906596"/>
            <a:ext cx="12366265" cy="738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0" y="1364331"/>
            <a:ext cx="9622310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GT de COMUNICAÇÃO</a:t>
            </a: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4AAD7A-31EC-4AC3-89AE-CF0D709DA289}"/>
              </a:ext>
            </a:extLst>
          </p:cNvPr>
          <p:cNvSpPr txBox="1">
            <a:spLocks/>
          </p:cNvSpPr>
          <p:nvPr/>
        </p:nvSpPr>
        <p:spPr>
          <a:xfrm>
            <a:off x="2511491" y="2358631"/>
            <a:ext cx="11331288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dirty="0"/>
              <a:t>Foco: </a:t>
            </a: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Aprimorar os canais de comunicação da associação</a:t>
            </a:r>
            <a:endParaRPr lang="x-none" sz="2400" b="1" dirty="0">
              <a:solidFill>
                <a:schemeClr val="accent2"/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7003D02-F8AA-4B66-8001-F2500D636AF7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7F0D77B-18BA-4742-A609-06F93A958559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B02869-94C0-4888-9762-0D30F4217E2A}"/>
              </a:ext>
            </a:extLst>
          </p:cNvPr>
          <p:cNvSpPr txBox="1">
            <a:spLocks/>
          </p:cNvSpPr>
          <p:nvPr/>
        </p:nvSpPr>
        <p:spPr>
          <a:xfrm>
            <a:off x="1791644" y="2955175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000" b="1" dirty="0"/>
              <a:t>Frente 1</a:t>
            </a:r>
            <a:r>
              <a:rPr lang="pt-BR" sz="2000" dirty="0"/>
              <a:t>: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Consolidação de um diretório virtual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para acervo da documentação: catálogo de serviços, folder regras de convívio para proprietários e inquilinos etc. </a:t>
            </a:r>
            <a:endParaRPr lang="x-non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EF68318-D09D-4F95-B3A0-2120972B630D}"/>
              </a:ext>
            </a:extLst>
          </p:cNvPr>
          <p:cNvSpPr/>
          <p:nvPr/>
        </p:nvSpPr>
        <p:spPr>
          <a:xfrm>
            <a:off x="1565634" y="3721790"/>
            <a:ext cx="12366265" cy="738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E68A000-DE7B-417B-B49F-485EBC5FB137}"/>
              </a:ext>
            </a:extLst>
          </p:cNvPr>
          <p:cNvSpPr txBox="1">
            <a:spLocks/>
          </p:cNvSpPr>
          <p:nvPr/>
        </p:nvSpPr>
        <p:spPr>
          <a:xfrm>
            <a:off x="1791644" y="3967745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000" b="1" dirty="0"/>
              <a:t>Frente 2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Veiculação periódica de newsletter,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atualizando os principais temas em andamento</a:t>
            </a:r>
            <a:endParaRPr lang="x-non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29ADE9D5-0253-400A-8857-DB32177956E7}"/>
              </a:ext>
            </a:extLst>
          </p:cNvPr>
          <p:cNvSpPr/>
          <p:nvPr/>
        </p:nvSpPr>
        <p:spPr>
          <a:xfrm>
            <a:off x="1565634" y="4535854"/>
            <a:ext cx="12366265" cy="738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6DEC786-38C7-4016-9A86-7652F65D8313}"/>
              </a:ext>
            </a:extLst>
          </p:cNvPr>
          <p:cNvSpPr txBox="1">
            <a:spLocks/>
          </p:cNvSpPr>
          <p:nvPr/>
        </p:nvSpPr>
        <p:spPr>
          <a:xfrm>
            <a:off x="1791644" y="4733230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000" b="1" dirty="0"/>
              <a:t>Frente 3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Aprimorar a sinalização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do Sertão do Una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x-non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CCB5E6D5-6B0F-4EBA-84CD-515708B95430}"/>
              </a:ext>
            </a:extLst>
          </p:cNvPr>
          <p:cNvSpPr/>
          <p:nvPr/>
        </p:nvSpPr>
        <p:spPr>
          <a:xfrm>
            <a:off x="1565634" y="5349918"/>
            <a:ext cx="12366265" cy="738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42C2310-AA4C-4EA9-BA83-69F3C0332DD9}"/>
              </a:ext>
            </a:extLst>
          </p:cNvPr>
          <p:cNvSpPr txBox="1">
            <a:spLocks/>
          </p:cNvSpPr>
          <p:nvPr/>
        </p:nvSpPr>
        <p:spPr>
          <a:xfrm>
            <a:off x="1791644" y="5560420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Frente 4</a:t>
            </a:r>
            <a:r>
              <a:rPr lang="pt-BR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pt-BR" sz="2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Criação e divulgação de conteúdo de interesse dos associados.</a:t>
            </a:r>
            <a:endParaRPr lang="x-none" sz="20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3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5">
            <a:extLst>
              <a:ext uri="{FF2B5EF4-FFF2-40B4-BE49-F238E27FC236}">
                <a16:creationId xmlns:a16="http://schemas.microsoft.com/office/drawing/2014/main" id="{D4424FCE-740E-4531-8C0C-9BEC1D94A79B}"/>
              </a:ext>
            </a:extLst>
          </p:cNvPr>
          <p:cNvGrpSpPr/>
          <p:nvPr/>
        </p:nvGrpSpPr>
        <p:grpSpPr>
          <a:xfrm>
            <a:off x="1505530" y="1316203"/>
            <a:ext cx="1017993" cy="1017993"/>
            <a:chOff x="9647102" y="2425608"/>
            <a:chExt cx="1708494" cy="1708494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6EDA533-0C85-4EF7-B172-D5789B6BFC52}"/>
                </a:ext>
              </a:extLst>
            </p:cNvPr>
            <p:cNvSpPr/>
            <p:nvPr/>
          </p:nvSpPr>
          <p:spPr>
            <a:xfrm>
              <a:off x="9647102" y="2425608"/>
              <a:ext cx="1708494" cy="170849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0132EE65-8702-4AC9-ABA1-429B85DE2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5144" y="2733650"/>
              <a:ext cx="1092410" cy="1092410"/>
            </a:xfrm>
            <a:prstGeom prst="rect">
              <a:avLst/>
            </a:prstGeom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1CF2BE04-E5C4-420A-A59C-B378B1AB21AB}"/>
              </a:ext>
            </a:extLst>
          </p:cNvPr>
          <p:cNvSpPr/>
          <p:nvPr/>
        </p:nvSpPr>
        <p:spPr>
          <a:xfrm>
            <a:off x="1565634" y="2906596"/>
            <a:ext cx="12366265" cy="738900"/>
          </a:xfrm>
          <a:prstGeom prst="rect">
            <a:avLst/>
          </a:prstGeom>
          <a:solidFill>
            <a:srgbClr val="FAD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0" y="1364331"/>
            <a:ext cx="9622310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GT de REGULARIZAÇÃO FUNDIÁRIA</a:t>
            </a: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4AAD7A-31EC-4AC3-89AE-CF0D709DA289}"/>
              </a:ext>
            </a:extLst>
          </p:cNvPr>
          <p:cNvSpPr txBox="1">
            <a:spLocks/>
          </p:cNvSpPr>
          <p:nvPr/>
        </p:nvSpPr>
        <p:spPr>
          <a:xfrm>
            <a:off x="2511491" y="2358631"/>
            <a:ext cx="11331288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dirty="0"/>
              <a:t>Foco: </a:t>
            </a:r>
            <a:r>
              <a:rPr lang="pt-BR" sz="2400" b="1" dirty="0">
                <a:solidFill>
                  <a:srgbClr val="7030A0"/>
                </a:solidFill>
              </a:rPr>
              <a:t>Avançar no processo de REURB</a:t>
            </a:r>
            <a:endParaRPr lang="x-none" sz="2400" b="1" dirty="0">
              <a:solidFill>
                <a:srgbClr val="7030A0"/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7003D02-F8AA-4B66-8001-F2500D636AF7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7F0D77B-18BA-4742-A609-06F93A958559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B02869-94C0-4888-9762-0D30F4217E2A}"/>
              </a:ext>
            </a:extLst>
          </p:cNvPr>
          <p:cNvSpPr txBox="1">
            <a:spLocks/>
          </p:cNvSpPr>
          <p:nvPr/>
        </p:nvSpPr>
        <p:spPr>
          <a:xfrm>
            <a:off x="1791644" y="3172695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000" b="1" dirty="0"/>
              <a:t>Frente 1</a:t>
            </a:r>
            <a:r>
              <a:rPr lang="pt-BR" sz="2000" dirty="0"/>
              <a:t>: </a:t>
            </a:r>
            <a:r>
              <a:rPr lang="pt-BR" sz="2000" dirty="0">
                <a:solidFill>
                  <a:srgbClr val="7030A0"/>
                </a:solidFill>
              </a:rPr>
              <a:t>Avançar na </a:t>
            </a:r>
            <a:r>
              <a:rPr lang="pt-BR" sz="2000" b="1" dirty="0">
                <a:solidFill>
                  <a:srgbClr val="7030A0"/>
                </a:solidFill>
              </a:rPr>
              <a:t>regularização da portaria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x-non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EF68318-D09D-4F95-B3A0-2120972B630D}"/>
              </a:ext>
            </a:extLst>
          </p:cNvPr>
          <p:cNvSpPr/>
          <p:nvPr/>
        </p:nvSpPr>
        <p:spPr>
          <a:xfrm>
            <a:off x="1565634" y="3824156"/>
            <a:ext cx="12366265" cy="738900"/>
          </a:xfrm>
          <a:prstGeom prst="rect">
            <a:avLst/>
          </a:prstGeom>
          <a:solidFill>
            <a:srgbClr val="E2B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E68A000-DE7B-417B-B49F-485EBC5FB137}"/>
              </a:ext>
            </a:extLst>
          </p:cNvPr>
          <p:cNvSpPr txBox="1">
            <a:spLocks/>
          </p:cNvSpPr>
          <p:nvPr/>
        </p:nvSpPr>
        <p:spPr>
          <a:xfrm>
            <a:off x="1791644" y="4036782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000" b="1" dirty="0"/>
              <a:t>Frente 2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pt-BR" sz="2000" dirty="0">
                <a:solidFill>
                  <a:srgbClr val="7030A0"/>
                </a:solidFill>
              </a:rPr>
              <a:t>Consolidação do Comitê p/ discussões sobre </a:t>
            </a:r>
            <a:r>
              <a:rPr lang="pt-BR" sz="2000" b="1" dirty="0">
                <a:solidFill>
                  <a:srgbClr val="7030A0"/>
                </a:solidFill>
              </a:rPr>
              <a:t>melhorias urbanísticas e compensações.</a:t>
            </a:r>
            <a:endParaRPr lang="x-none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24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08FC-FA80-F34F-A162-9B398B219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294" y="4060327"/>
            <a:ext cx="9408405" cy="976827"/>
          </a:xfrm>
          <a:noFill/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Parte 2</a:t>
            </a:r>
            <a:br>
              <a:rPr lang="pt-BR" sz="4000" dirty="0">
                <a:solidFill>
                  <a:schemeClr val="bg1"/>
                </a:solidFill>
              </a:rPr>
            </a:br>
            <a:r>
              <a:rPr lang="pt-BR" sz="4000" dirty="0">
                <a:solidFill>
                  <a:schemeClr val="bg1"/>
                </a:solidFill>
              </a:rPr>
              <a:t>RESULTADOS DA PESQUISA</a:t>
            </a:r>
            <a:br>
              <a:rPr lang="pt-BR" sz="4000" b="1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CADASTRO DE INICIATIVAS</a:t>
            </a:r>
            <a:endParaRPr lang="x-none" sz="40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99" y="1463438"/>
            <a:ext cx="1481674" cy="13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11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4DACBEA1-4F5E-45AA-8A1D-865173807771}"/>
              </a:ext>
            </a:extLst>
          </p:cNvPr>
          <p:cNvSpPr/>
          <p:nvPr/>
        </p:nvSpPr>
        <p:spPr>
          <a:xfrm>
            <a:off x="1642677" y="4795056"/>
            <a:ext cx="10841510" cy="4074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DA07274-48CB-4F0B-88FA-81800157D314}"/>
              </a:ext>
            </a:extLst>
          </p:cNvPr>
          <p:cNvSpPr/>
          <p:nvPr/>
        </p:nvSpPr>
        <p:spPr>
          <a:xfrm>
            <a:off x="1642677" y="3811548"/>
            <a:ext cx="10841510" cy="4074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0BAE7A6-F20E-4FE8-B448-00A3C8305C2A}"/>
              </a:ext>
            </a:extLst>
          </p:cNvPr>
          <p:cNvSpPr/>
          <p:nvPr/>
        </p:nvSpPr>
        <p:spPr>
          <a:xfrm>
            <a:off x="1642677" y="2777003"/>
            <a:ext cx="10841510" cy="4074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480EDA-A5AF-4403-8BA5-F89D77A8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677" y="2753140"/>
            <a:ext cx="12276610" cy="2524306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pt-BR" dirty="0"/>
              <a:t>A pesquisa ficou disponível por 8 dias - 4 a 11 de maio de 2021</a:t>
            </a:r>
            <a:endParaRPr lang="x-none" dirty="0"/>
          </a:p>
          <a:p>
            <a:pPr marL="0" indent="0">
              <a:buNone/>
            </a:pPr>
            <a:endParaRPr lang="x-none" dirty="0"/>
          </a:p>
          <a:p>
            <a:pPr marL="0" indent="0">
              <a:buNone/>
            </a:pPr>
            <a:r>
              <a:rPr lang="pt-BR" dirty="0"/>
              <a:t>14 diferentes pessoas participaram</a:t>
            </a:r>
            <a:endParaRPr lang="x-none" dirty="0"/>
          </a:p>
          <a:p>
            <a:pPr marL="0" indent="0">
              <a:buNone/>
            </a:pPr>
            <a:endParaRPr lang="x-none" dirty="0"/>
          </a:p>
          <a:p>
            <a:pPr marL="0" indent="0">
              <a:buNone/>
            </a:pPr>
            <a:r>
              <a:rPr lang="pt-BR" dirty="0"/>
              <a:t>20 iniciativas foram sugeridas</a:t>
            </a:r>
            <a:endParaRPr lang="x-none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C28DC05-730B-4AB5-A9E4-C0C687E2A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896" y="2777003"/>
            <a:ext cx="290408" cy="407489"/>
          </a:xfrm>
          <a:prstGeom prst="rect">
            <a:avLst/>
          </a:prstGeom>
        </p:spPr>
      </p:pic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E1D1BA41-24CC-46B4-A30F-DC2D2283267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914399" y="4612577"/>
            <a:ext cx="599403" cy="7352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B6222A5-6BA5-4CD0-B09C-020E334DF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792" y="3579000"/>
            <a:ext cx="284617" cy="673786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42C15CF-C62A-4E52-9092-F4A9A4CB08F2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5907F1F-0DE5-45D0-A42E-E6FD2DF0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089" y="1421900"/>
            <a:ext cx="9338619" cy="907621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PESQUISA DE CADASTRO DE INICIATIVA</a:t>
            </a:r>
            <a:br>
              <a:rPr lang="pt-BR" sz="4000" b="1" dirty="0"/>
            </a:br>
            <a:endParaRPr lang="x-none" sz="4000" b="1" dirty="0"/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9E32189-DCE8-4F2B-B48D-321B650DF3CB}"/>
              </a:ext>
            </a:extLst>
          </p:cNvPr>
          <p:cNvCxnSpPr/>
          <p:nvPr/>
        </p:nvCxnSpPr>
        <p:spPr>
          <a:xfrm>
            <a:off x="1647670" y="13504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CBB39E27-D663-4A51-9678-050BFCC007E6}"/>
              </a:ext>
            </a:extLst>
          </p:cNvPr>
          <p:cNvSpPr txBox="1">
            <a:spLocks/>
          </p:cNvSpPr>
          <p:nvPr/>
        </p:nvSpPr>
        <p:spPr>
          <a:xfrm>
            <a:off x="1579090" y="10582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69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42C1F56F-4460-4679-98F2-B5CAC98684D7}"/>
              </a:ext>
            </a:extLst>
          </p:cNvPr>
          <p:cNvSpPr/>
          <p:nvPr/>
        </p:nvSpPr>
        <p:spPr>
          <a:xfrm>
            <a:off x="1426690" y="3832533"/>
            <a:ext cx="824658" cy="824658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480EDA-A5AF-4403-8BA5-F89D77A8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640" y="2237002"/>
            <a:ext cx="12276610" cy="5961546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>
              <a:spcAft>
                <a:spcPts val="3000"/>
              </a:spcAft>
              <a:buNone/>
            </a:pPr>
            <a:r>
              <a:rPr lang="pt-BR" dirty="0"/>
              <a:t>Gestão Ambiental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9/20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Aft>
                <a:spcPts val="3000"/>
              </a:spcAft>
              <a:buNone/>
            </a:pPr>
            <a:r>
              <a:rPr lang="pt-BR" dirty="0"/>
              <a:t>Comunicação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4/20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Aft>
                <a:spcPts val="3000"/>
              </a:spcAft>
              <a:buNone/>
            </a:pPr>
            <a:r>
              <a:rPr lang="pt-BR" dirty="0"/>
              <a:t>Infraestrutura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5/20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pt-BR" dirty="0"/>
              <a:t>Segurança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1/20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pt-BR" dirty="0"/>
              <a:t>Profissionalização da Associação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1/20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A2004A-93D1-4E83-85CC-E77743F75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90" y="1994863"/>
            <a:ext cx="917999" cy="917999"/>
          </a:xfrm>
          <a:prstGeom prst="rect">
            <a:avLst/>
          </a:prstGeom>
        </p:spPr>
      </p:pic>
      <p:grpSp>
        <p:nvGrpSpPr>
          <p:cNvPr id="11" name="Grupo 9">
            <a:extLst>
              <a:ext uri="{FF2B5EF4-FFF2-40B4-BE49-F238E27FC236}">
                <a16:creationId xmlns:a16="http://schemas.microsoft.com/office/drawing/2014/main" id="{3115874C-494F-4D6C-9251-8BEFC17CAC40}"/>
              </a:ext>
            </a:extLst>
          </p:cNvPr>
          <p:cNvGrpSpPr/>
          <p:nvPr/>
        </p:nvGrpSpPr>
        <p:grpSpPr>
          <a:xfrm>
            <a:off x="1459709" y="2916795"/>
            <a:ext cx="853440" cy="853440"/>
            <a:chOff x="5604018" y="2383764"/>
            <a:chExt cx="1684802" cy="1684802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78275C0E-CB15-465F-8220-BE31540EF916}"/>
                </a:ext>
              </a:extLst>
            </p:cNvPr>
            <p:cNvSpPr/>
            <p:nvPr/>
          </p:nvSpPr>
          <p:spPr>
            <a:xfrm>
              <a:off x="5604018" y="2383764"/>
              <a:ext cx="1684802" cy="1684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E97BCA5D-F6BA-48CC-811A-24B58FE4F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920" y="2720392"/>
              <a:ext cx="1160979" cy="1160979"/>
            </a:xfrm>
            <a:prstGeom prst="rect">
              <a:avLst/>
            </a:prstGeom>
          </p:spPr>
        </p:pic>
      </p:grpSp>
      <p:pic>
        <p:nvPicPr>
          <p:cNvPr id="1028" name="Picture 4" descr="Carro, Manutenção, ícones Do Computador png transparente grátis">
            <a:extLst>
              <a:ext uri="{FF2B5EF4-FFF2-40B4-BE49-F238E27FC236}">
                <a16:creationId xmlns:a16="http://schemas.microsoft.com/office/drawing/2014/main" id="{5977DFBE-3C9B-4561-835D-92EB397C4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641" y="3920297"/>
            <a:ext cx="588096" cy="5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6">
            <a:extLst>
              <a:ext uri="{FF2B5EF4-FFF2-40B4-BE49-F238E27FC236}">
                <a16:creationId xmlns:a16="http://schemas.microsoft.com/office/drawing/2014/main" id="{2B8E6A2C-AE4F-4117-B5FF-D4CAAE32296B}"/>
              </a:ext>
            </a:extLst>
          </p:cNvPr>
          <p:cNvGrpSpPr/>
          <p:nvPr/>
        </p:nvGrpSpPr>
        <p:grpSpPr>
          <a:xfrm>
            <a:off x="1416139" y="5614436"/>
            <a:ext cx="829096" cy="829096"/>
            <a:chOff x="1124810" y="2595781"/>
            <a:chExt cx="1708494" cy="1708494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716373A8-8D7A-455A-8D71-124E75306062}"/>
                </a:ext>
              </a:extLst>
            </p:cNvPr>
            <p:cNvSpPr/>
            <p:nvPr/>
          </p:nvSpPr>
          <p:spPr>
            <a:xfrm>
              <a:off x="1124810" y="2595781"/>
              <a:ext cx="1708494" cy="170849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D0963B9D-85AA-4ABA-967F-DC6CD0E66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72" r="25961" b="68590"/>
            <a:stretch/>
          </p:blipFill>
          <p:spPr>
            <a:xfrm>
              <a:off x="1380659" y="2742096"/>
              <a:ext cx="1155700" cy="1244600"/>
            </a:xfrm>
            <a:prstGeom prst="rect">
              <a:avLst/>
            </a:prstGeom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556D2C3-8667-43D9-A1BD-080A39299A66}"/>
              </a:ext>
            </a:extLst>
          </p:cNvPr>
          <p:cNvGrpSpPr/>
          <p:nvPr/>
        </p:nvGrpSpPr>
        <p:grpSpPr>
          <a:xfrm>
            <a:off x="1426690" y="4715939"/>
            <a:ext cx="824658" cy="824658"/>
            <a:chOff x="1437241" y="5649793"/>
            <a:chExt cx="824658" cy="824658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D2D3C3F-B548-47EB-9ADF-4FFA5A280663}"/>
                </a:ext>
              </a:extLst>
            </p:cNvPr>
            <p:cNvSpPr/>
            <p:nvPr/>
          </p:nvSpPr>
          <p:spPr>
            <a:xfrm>
              <a:off x="1437241" y="5649793"/>
              <a:ext cx="824658" cy="824658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" name="Imagem 16" descr="Forma&#10;&#10;Descrição gerada automaticamente">
              <a:extLst>
                <a:ext uri="{FF2B5EF4-FFF2-40B4-BE49-F238E27FC236}">
                  <a16:creationId xmlns:a16="http://schemas.microsoft.com/office/drawing/2014/main" id="{C2F55C78-B200-455E-8C68-6BDABB0A9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70000" contrast="-70000"/>
            </a:blip>
            <a:stretch>
              <a:fillRect/>
            </a:stretch>
          </p:blipFill>
          <p:spPr>
            <a:xfrm>
              <a:off x="1508321" y="5753118"/>
              <a:ext cx="708965" cy="648116"/>
            </a:xfrm>
            <a:prstGeom prst="rect">
              <a:avLst/>
            </a:prstGeom>
          </p:spPr>
        </p:pic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36327F88-D833-42C9-ACF9-4958C2C153FA}"/>
              </a:ext>
            </a:extLst>
          </p:cNvPr>
          <p:cNvSpPr txBox="1">
            <a:spLocks/>
          </p:cNvSpPr>
          <p:nvPr/>
        </p:nvSpPr>
        <p:spPr>
          <a:xfrm>
            <a:off x="998673" y="-161817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RESULTADO DA PESQUISA</a:t>
            </a:r>
            <a:r>
              <a:rPr lang="pt-BR" sz="1800" b="1" dirty="0">
                <a:solidFill>
                  <a:schemeClr val="bg2">
                    <a:lumMod val="25000"/>
                  </a:schemeClr>
                </a:solidFill>
              </a:rPr>
              <a:t>: CADASTRO DE INICIATIVAS</a:t>
            </a:r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994513A-42B1-467F-8547-B1FDEA1A2FFB}"/>
              </a:ext>
            </a:extLst>
          </p:cNvPr>
          <p:cNvSpPr txBox="1">
            <a:spLocks/>
          </p:cNvSpPr>
          <p:nvPr/>
        </p:nvSpPr>
        <p:spPr>
          <a:xfrm>
            <a:off x="1426689" y="1269500"/>
            <a:ext cx="10454024" cy="907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/>
              <a:t>CADASTRO DE INICIATIVAS </a:t>
            </a:r>
            <a:r>
              <a:rPr lang="pt-BR" sz="4000" b="1" dirty="0"/>
              <a:t>– CATEGORIAS ABORDADAS</a:t>
            </a:r>
            <a:br>
              <a:rPr lang="pt-BR" sz="4000" b="1" dirty="0"/>
            </a:br>
            <a:endParaRPr lang="x-none" sz="4000" b="1" dirty="0"/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BD98D8A4-4497-4CEC-9C34-F90C17866E63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F6433BCB-8482-4BD5-8B0F-7C3CEFFA88E8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45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80914" y="-2153577"/>
            <a:ext cx="5093043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GESTÃO AMBIENTAL</a:t>
            </a:r>
            <a:endParaRPr lang="x-none" sz="40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480EDA-A5AF-4403-8BA5-F89D77A8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373" y="2256205"/>
            <a:ext cx="10130310" cy="51076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GESTÃO AMBIENTAL - Categoria mais abordada 9/20</a:t>
            </a:r>
            <a:endParaRPr lang="x-none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85B0D3-8B29-42F6-8076-9767CAFA5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52" y="1961259"/>
            <a:ext cx="1080977" cy="108097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4AAD7A-31EC-4AC3-89AE-CF0D709DA289}"/>
              </a:ext>
            </a:extLst>
          </p:cNvPr>
          <p:cNvSpPr txBox="1">
            <a:spLocks/>
          </p:cNvSpPr>
          <p:nvPr/>
        </p:nvSpPr>
        <p:spPr>
          <a:xfrm>
            <a:off x="1426690" y="3237215"/>
            <a:ext cx="11331288" cy="31254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dirty="0"/>
              <a:t>Beneficiamento de </a:t>
            </a:r>
            <a:r>
              <a:rPr lang="pt-BR" sz="2400" b="1" dirty="0">
                <a:solidFill>
                  <a:schemeClr val="accent6"/>
                </a:solidFill>
              </a:rPr>
              <a:t>resíduos orgânicos </a:t>
            </a:r>
            <a:r>
              <a:rPr lang="pt-BR" sz="2400" dirty="0"/>
              <a:t>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5/20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b="1" dirty="0">
                <a:solidFill>
                  <a:schemeClr val="accent6"/>
                </a:solidFill>
              </a:rPr>
              <a:t>Unidades produtivas </a:t>
            </a:r>
            <a:r>
              <a:rPr lang="pt-BR" sz="2400" dirty="0"/>
              <a:t>comunitárias: </a:t>
            </a:r>
            <a:r>
              <a:rPr lang="pt-BR" sz="2400" dirty="0" err="1"/>
              <a:t>agrofloresta</a:t>
            </a:r>
            <a:r>
              <a:rPr lang="pt-BR" sz="2400" dirty="0"/>
              <a:t> e horta -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2/20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b="1" dirty="0">
                <a:solidFill>
                  <a:schemeClr val="accent6"/>
                </a:solidFill>
              </a:rPr>
              <a:t>Tratamento ecológico </a:t>
            </a:r>
            <a:r>
              <a:rPr lang="pt-BR" sz="2400" dirty="0"/>
              <a:t>de efluentes 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1/20</a:t>
            </a:r>
          </a:p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dirty="0"/>
              <a:t>Elaborar </a:t>
            </a:r>
            <a:r>
              <a:rPr lang="pt-BR" sz="2400" b="1" dirty="0">
                <a:solidFill>
                  <a:schemeClr val="accent6"/>
                </a:solidFill>
              </a:rPr>
              <a:t>Manual de Construção Ecológica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– 1/20 </a:t>
            </a:r>
          </a:p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7BAC264-7EAF-4029-A788-3AFB685E8F86}"/>
              </a:ext>
            </a:extLst>
          </p:cNvPr>
          <p:cNvSpPr txBox="1">
            <a:spLocks/>
          </p:cNvSpPr>
          <p:nvPr/>
        </p:nvSpPr>
        <p:spPr>
          <a:xfrm>
            <a:off x="1426689" y="1269500"/>
            <a:ext cx="10454024" cy="907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/>
              <a:t>CADASTRO DE INICIATIVAS </a:t>
            </a:r>
            <a:r>
              <a:rPr lang="pt-BR" sz="4000" b="1" dirty="0"/>
              <a:t>– CATEGORIAS ABORDADAS</a:t>
            </a:r>
            <a:br>
              <a:rPr lang="pt-BR" sz="4000" b="1" dirty="0"/>
            </a:br>
            <a:endParaRPr lang="x-none" sz="4000" b="1" dirty="0"/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C471798F-471E-49D7-B332-A3572CCE1721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8CB99A59-F039-4E3D-98E6-61C6E0D214D4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59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0" y="1422380"/>
            <a:ext cx="5093043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COMUNICAÇÃO</a:t>
            </a: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4AAD7A-31EC-4AC3-89AE-CF0D709DA289}"/>
              </a:ext>
            </a:extLst>
          </p:cNvPr>
          <p:cNvSpPr txBox="1">
            <a:spLocks/>
          </p:cNvSpPr>
          <p:nvPr/>
        </p:nvSpPr>
        <p:spPr>
          <a:xfrm>
            <a:off x="1426690" y="2753140"/>
            <a:ext cx="11331288" cy="33169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Conscientização e Otimização das </a:t>
            </a:r>
            <a:r>
              <a:rPr lang="pt-BR" sz="2400" b="1" dirty="0">
                <a:solidFill>
                  <a:srgbClr val="4472C4"/>
                </a:solidFill>
              </a:rPr>
              <a:t>Compras de Insumos e Serviços </a:t>
            </a:r>
            <a:r>
              <a:rPr lang="pt-BR" sz="2400" dirty="0"/>
              <a:t>-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2/20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x-none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Conscientização dos </a:t>
            </a:r>
            <a:r>
              <a:rPr lang="pt-BR" sz="2400" b="1" dirty="0">
                <a:solidFill>
                  <a:srgbClr val="4472C4"/>
                </a:solidFill>
              </a:rPr>
              <a:t>incômodos com som alto </a:t>
            </a:r>
            <a:r>
              <a:rPr lang="pt-BR" sz="2400" dirty="0"/>
              <a:t>nas localidades do entorno 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1/20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x-none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Aprimorar os </a:t>
            </a:r>
            <a:r>
              <a:rPr lang="pt-BR" sz="2400" b="1" dirty="0">
                <a:solidFill>
                  <a:srgbClr val="4472C4"/>
                </a:solidFill>
              </a:rPr>
              <a:t>esclarecimentos sobre os esforços de regularização </a:t>
            </a:r>
            <a:r>
              <a:rPr lang="pt-BR" sz="2400" dirty="0"/>
              <a:t>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1/20</a:t>
            </a:r>
          </a:p>
        </p:txBody>
      </p:sp>
      <p:grpSp>
        <p:nvGrpSpPr>
          <p:cNvPr id="7" name="Grupo 9">
            <a:extLst>
              <a:ext uri="{FF2B5EF4-FFF2-40B4-BE49-F238E27FC236}">
                <a16:creationId xmlns:a16="http://schemas.microsoft.com/office/drawing/2014/main" id="{1540F3B1-AEC3-470E-95C9-4A0E6C515269}"/>
              </a:ext>
            </a:extLst>
          </p:cNvPr>
          <p:cNvGrpSpPr/>
          <p:nvPr/>
        </p:nvGrpSpPr>
        <p:grpSpPr>
          <a:xfrm>
            <a:off x="1507038" y="1304837"/>
            <a:ext cx="1025164" cy="1025164"/>
            <a:chOff x="5604018" y="2383764"/>
            <a:chExt cx="1684802" cy="1684802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E8599BEF-DFA0-4546-BC0C-CF0DF7164911}"/>
                </a:ext>
              </a:extLst>
            </p:cNvPr>
            <p:cNvSpPr/>
            <p:nvPr/>
          </p:nvSpPr>
          <p:spPr>
            <a:xfrm>
              <a:off x="5604018" y="2383764"/>
              <a:ext cx="1684802" cy="1684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AD12E5E7-175D-47DE-A02A-74EA6504A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920" y="2720392"/>
              <a:ext cx="1160979" cy="1160979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49704147-B96D-4457-A2CF-7432233E2CB4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RESULTADO DA PESQUISA</a:t>
            </a:r>
            <a:r>
              <a:rPr lang="pt-BR" sz="1800" b="1" dirty="0">
                <a:solidFill>
                  <a:schemeClr val="bg2">
                    <a:lumMod val="25000"/>
                  </a:schemeClr>
                </a:solidFill>
              </a:rPr>
              <a:t>: CADASTRO DE INICIATIVAS</a:t>
            </a:r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06FCF27-8A99-4AB5-9F9B-0A8B6A57CF36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158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0C9799E-EBC5-4AEB-A964-F7C5BE530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91" y="1303900"/>
            <a:ext cx="1025165" cy="10251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0" y="1362671"/>
            <a:ext cx="5093043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INFRAESTRUTURA</a:t>
            </a: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4AAD7A-31EC-4AC3-89AE-CF0D709DA289}"/>
              </a:ext>
            </a:extLst>
          </p:cNvPr>
          <p:cNvSpPr txBox="1">
            <a:spLocks/>
          </p:cNvSpPr>
          <p:nvPr/>
        </p:nvSpPr>
        <p:spPr>
          <a:xfrm>
            <a:off x="1426690" y="2753140"/>
            <a:ext cx="11331288" cy="33169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0"/>
              </a:spcAft>
              <a:buNone/>
            </a:pPr>
            <a:r>
              <a:rPr lang="pt-BR" sz="2400" dirty="0"/>
              <a:t>Aprimorar a </a:t>
            </a:r>
            <a:r>
              <a:rPr lang="pt-BR" sz="2400" b="1" dirty="0">
                <a:solidFill>
                  <a:schemeClr val="accent4"/>
                </a:solidFill>
              </a:rPr>
              <a:t>pavimentação da estrada </a:t>
            </a:r>
            <a:r>
              <a:rPr lang="pt-BR" sz="2400" dirty="0"/>
              <a:t>até a portaria 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2/20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Aft>
                <a:spcPts val="3000"/>
              </a:spcAft>
              <a:buNone/>
            </a:pPr>
            <a:r>
              <a:rPr lang="pt-BR" sz="2400" dirty="0"/>
              <a:t>Criar </a:t>
            </a:r>
            <a:r>
              <a:rPr lang="pt-BR" sz="2400" b="1" dirty="0">
                <a:solidFill>
                  <a:schemeClr val="accent4"/>
                </a:solidFill>
              </a:rPr>
              <a:t>espaço de convivência e lazer </a:t>
            </a:r>
            <a:r>
              <a:rPr lang="pt-BR" sz="2400" dirty="0"/>
              <a:t>para o Sertão do Una 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1/20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spcAft>
                <a:spcPts val="3000"/>
              </a:spcAft>
              <a:buNone/>
            </a:pPr>
            <a:r>
              <a:rPr lang="pt-BR" sz="2400" b="1" dirty="0">
                <a:solidFill>
                  <a:schemeClr val="accent4"/>
                </a:solidFill>
              </a:rPr>
              <a:t>Enterrar os cabos </a:t>
            </a:r>
            <a:r>
              <a:rPr lang="pt-BR" sz="2400" dirty="0"/>
              <a:t>de energia, voz e dados 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1/20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pt-BR" sz="2400" dirty="0"/>
              <a:t>Melhorias e </a:t>
            </a:r>
            <a:r>
              <a:rPr lang="pt-BR" sz="2400" b="1" dirty="0">
                <a:solidFill>
                  <a:schemeClr val="accent4"/>
                </a:solidFill>
              </a:rPr>
              <a:t>divulgação das trilhas </a:t>
            </a:r>
            <a:r>
              <a:rPr lang="pt-BR" sz="2400" dirty="0"/>
              <a:t>existentes 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1/20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D19CC-5E2E-40C5-A425-EECF821F3DA2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RESULTADO DA PESQUISA</a:t>
            </a:r>
            <a:r>
              <a:rPr lang="pt-BR" sz="1800" b="1" dirty="0">
                <a:solidFill>
                  <a:schemeClr val="bg2">
                    <a:lumMod val="25000"/>
                  </a:schemeClr>
                </a:solidFill>
              </a:rPr>
              <a:t>: CADASTRO DE INICIATIVAS</a:t>
            </a:r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C3FB4454-D092-4B45-AA30-A16E23159EB0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385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2EDB5513-CD99-4BAD-AD1F-C5D265F2F8A9}"/>
              </a:ext>
            </a:extLst>
          </p:cNvPr>
          <p:cNvGrpSpPr/>
          <p:nvPr/>
        </p:nvGrpSpPr>
        <p:grpSpPr>
          <a:xfrm>
            <a:off x="1507039" y="1821117"/>
            <a:ext cx="1025164" cy="1025164"/>
            <a:chOff x="1437241" y="5649793"/>
            <a:chExt cx="824658" cy="824658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1709AEC0-83AC-487E-8CCE-A3091D76F62E}"/>
                </a:ext>
              </a:extLst>
            </p:cNvPr>
            <p:cNvSpPr/>
            <p:nvPr/>
          </p:nvSpPr>
          <p:spPr>
            <a:xfrm>
              <a:off x="1437241" y="5649793"/>
              <a:ext cx="824658" cy="824658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Imagem 17" descr="Forma&#10;&#10;Descrição gerada automaticamente">
              <a:extLst>
                <a:ext uri="{FF2B5EF4-FFF2-40B4-BE49-F238E27FC236}">
                  <a16:creationId xmlns:a16="http://schemas.microsoft.com/office/drawing/2014/main" id="{F428287A-80F8-49FE-BC26-A40D8615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1508321" y="5753118"/>
              <a:ext cx="708965" cy="648116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0" y="1857786"/>
            <a:ext cx="5093043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SEGURANÇA</a:t>
            </a: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4AAD7A-31EC-4AC3-89AE-CF0D709DA289}"/>
              </a:ext>
            </a:extLst>
          </p:cNvPr>
          <p:cNvSpPr txBox="1">
            <a:spLocks/>
          </p:cNvSpPr>
          <p:nvPr/>
        </p:nvSpPr>
        <p:spPr>
          <a:xfrm>
            <a:off x="2569690" y="2725451"/>
            <a:ext cx="11331288" cy="9076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0"/>
              </a:spcAft>
              <a:buNone/>
            </a:pPr>
            <a:r>
              <a:rPr lang="pt-BR" sz="2400" dirty="0"/>
              <a:t>Reforçar a </a:t>
            </a:r>
            <a:r>
              <a:rPr lang="pt-BR" sz="2400" b="1" dirty="0">
                <a:solidFill>
                  <a:srgbClr val="7030A0"/>
                </a:solidFill>
              </a:rPr>
              <a:t>segurança na região do </a:t>
            </a:r>
            <a:r>
              <a:rPr lang="pt-BR" sz="2400" b="1" dirty="0" err="1">
                <a:solidFill>
                  <a:srgbClr val="7030A0"/>
                </a:solidFill>
              </a:rPr>
              <a:t>Troley</a:t>
            </a:r>
            <a:r>
              <a:rPr lang="pt-BR" sz="2400" b="1" dirty="0">
                <a:solidFill>
                  <a:srgbClr val="7030A0"/>
                </a:solidFill>
              </a:rPr>
              <a:t> </a:t>
            </a:r>
            <a:r>
              <a:rPr lang="pt-BR" sz="2400" dirty="0"/>
              <a:t>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1/20</a:t>
            </a:r>
            <a:endParaRPr lang="pt-BR" sz="2400" dirty="0"/>
          </a:p>
        </p:txBody>
      </p:sp>
      <p:grpSp>
        <p:nvGrpSpPr>
          <p:cNvPr id="13" name="Grupo 16">
            <a:extLst>
              <a:ext uri="{FF2B5EF4-FFF2-40B4-BE49-F238E27FC236}">
                <a16:creationId xmlns:a16="http://schemas.microsoft.com/office/drawing/2014/main" id="{8277D884-A925-4390-A2CE-A84F74436444}"/>
              </a:ext>
            </a:extLst>
          </p:cNvPr>
          <p:cNvGrpSpPr/>
          <p:nvPr/>
        </p:nvGrpSpPr>
        <p:grpSpPr>
          <a:xfrm>
            <a:off x="1500048" y="3805516"/>
            <a:ext cx="1019325" cy="1019325"/>
            <a:chOff x="1124810" y="2595781"/>
            <a:chExt cx="1708494" cy="1708494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DED08852-291A-4910-AA0E-871088BB0D92}"/>
                </a:ext>
              </a:extLst>
            </p:cNvPr>
            <p:cNvSpPr/>
            <p:nvPr/>
          </p:nvSpPr>
          <p:spPr>
            <a:xfrm>
              <a:off x="1124810" y="2595781"/>
              <a:ext cx="1708494" cy="170849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A94C540-FBE2-40DA-A80E-BC9AB4DB6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72" r="25961" b="68590"/>
            <a:stretch/>
          </p:blipFill>
          <p:spPr>
            <a:xfrm>
              <a:off x="1380659" y="2742096"/>
              <a:ext cx="1155700" cy="1244600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2FB9B676-08B8-4342-891F-83D1973E2281}"/>
              </a:ext>
            </a:extLst>
          </p:cNvPr>
          <p:cNvSpPr txBox="1">
            <a:spLocks/>
          </p:cNvSpPr>
          <p:nvPr/>
        </p:nvSpPr>
        <p:spPr>
          <a:xfrm>
            <a:off x="2569690" y="3867116"/>
            <a:ext cx="9205848" cy="907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PROFISSIONALIZAÇÃO DA ASSOCIAÇÃO</a:t>
            </a:r>
            <a:endParaRPr lang="x-none" sz="4000" b="1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71ECE91-8A09-4430-84CB-059F06F055A0}"/>
              </a:ext>
            </a:extLst>
          </p:cNvPr>
          <p:cNvSpPr txBox="1">
            <a:spLocks/>
          </p:cNvSpPr>
          <p:nvPr/>
        </p:nvSpPr>
        <p:spPr>
          <a:xfrm>
            <a:off x="2569690" y="5127094"/>
            <a:ext cx="8778891" cy="17441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0"/>
              </a:spcAft>
              <a:buNone/>
            </a:pPr>
            <a:r>
              <a:rPr lang="pt-BR" sz="2400" dirty="0"/>
              <a:t>Promover a atuação de </a:t>
            </a:r>
            <a:r>
              <a:rPr lang="pt-BR" sz="2400" b="1" dirty="0">
                <a:solidFill>
                  <a:schemeClr val="accent2"/>
                </a:solidFill>
              </a:rPr>
              <a:t>novas lideranças </a:t>
            </a:r>
            <a:r>
              <a:rPr lang="pt-BR" sz="2400" dirty="0"/>
              <a:t>que representem os interesses de cada um dos setores do Sertão–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1/20</a:t>
            </a:r>
            <a:endParaRPr lang="pt-BR" sz="240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BDF695B-DA44-4CF2-BA7E-5375FFF58541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RESULTADO DA PESQUISA</a:t>
            </a:r>
            <a:r>
              <a:rPr lang="pt-BR" sz="1800" b="1" dirty="0">
                <a:solidFill>
                  <a:schemeClr val="bg2">
                    <a:lumMod val="25000"/>
                  </a:schemeClr>
                </a:solidFill>
              </a:rPr>
              <a:t>: CADASTRO DE INICIATIVAS</a:t>
            </a:r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55442F16-636B-418D-A2AF-D86156D81D7E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53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>
            <a:extLst>
              <a:ext uri="{FF2B5EF4-FFF2-40B4-BE49-F238E27FC236}">
                <a16:creationId xmlns:a16="http://schemas.microsoft.com/office/drawing/2014/main" id="{C3F401CF-189B-4988-8240-FE954412259E}"/>
              </a:ext>
            </a:extLst>
          </p:cNvPr>
          <p:cNvSpPr/>
          <p:nvPr/>
        </p:nvSpPr>
        <p:spPr>
          <a:xfrm>
            <a:off x="1510317" y="1316426"/>
            <a:ext cx="1025165" cy="10251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b="1" dirty="0">
                <a:solidFill>
                  <a:schemeClr val="accent2">
                    <a:lumMod val="50000"/>
                  </a:schemeClr>
                </a:solidFill>
              </a:rPr>
              <a:t>$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C127F5-3732-432F-AB11-EB76D5C58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78" t="44839" r="51251" b="13871"/>
          <a:stretch/>
        </p:blipFill>
        <p:spPr>
          <a:xfrm>
            <a:off x="9302150" y="2341591"/>
            <a:ext cx="2752012" cy="331692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563E890-A6DC-4146-A36E-F4AD0E6D6460}"/>
              </a:ext>
            </a:extLst>
          </p:cNvPr>
          <p:cNvSpPr txBox="1"/>
          <p:nvPr/>
        </p:nvSpPr>
        <p:spPr>
          <a:xfrm>
            <a:off x="10580745" y="4026879"/>
            <a:ext cx="116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Sim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78CB87F-912A-4C95-B89D-E6CCBECEB0FE}"/>
              </a:ext>
            </a:extLst>
          </p:cNvPr>
          <p:cNvSpPr txBox="1"/>
          <p:nvPr/>
        </p:nvSpPr>
        <p:spPr>
          <a:xfrm>
            <a:off x="10528624" y="3641349"/>
            <a:ext cx="201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Talvez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152A91D-B798-4935-B2D6-D1725C64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0" y="1433970"/>
            <a:ext cx="7994548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PARTICIPAÇÃO EM CROWDFUNDING?</a:t>
            </a:r>
            <a:endParaRPr lang="x-none" sz="4000" b="1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542E036-83C8-4407-A990-06C6F9388572}"/>
              </a:ext>
            </a:extLst>
          </p:cNvPr>
          <p:cNvSpPr txBox="1">
            <a:spLocks/>
          </p:cNvSpPr>
          <p:nvPr/>
        </p:nvSpPr>
        <p:spPr>
          <a:xfrm>
            <a:off x="1513844" y="2599251"/>
            <a:ext cx="7788306" cy="33169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0"/>
              </a:spcAft>
              <a:buNone/>
            </a:pPr>
            <a:r>
              <a:rPr lang="pt-BR" sz="2400" dirty="0"/>
              <a:t>A SASU tem uma 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operação deficitária</a:t>
            </a:r>
            <a:r>
              <a:rPr lang="pt-BR" sz="2400" dirty="0"/>
              <a:t>.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pt-BR" sz="2400" dirty="0"/>
              <a:t>Há um número expressivo de proprietários no sertão que 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não contribuem mensalmente</a:t>
            </a:r>
            <a:r>
              <a:rPr lang="pt-BR" sz="2400" dirty="0"/>
              <a:t>.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pt-BR" sz="2400" dirty="0"/>
              <a:t>O futuro da associação e a implementação de qualquer iniciativa 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depende da contribuição </a:t>
            </a:r>
            <a:r>
              <a:rPr lang="pt-BR" sz="2400" dirty="0"/>
              <a:t>de seus associados.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</a:rPr>
              <a:t>Crowdfunding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 é uma alternativa.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400F828-75BE-4D6C-B70D-1CF742E5FA41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RESULTADO DA PESQUISA</a:t>
            </a:r>
            <a:r>
              <a:rPr lang="pt-BR" sz="1800" b="1" dirty="0">
                <a:solidFill>
                  <a:schemeClr val="bg2">
                    <a:lumMod val="25000"/>
                  </a:schemeClr>
                </a:solidFill>
              </a:rPr>
              <a:t>: CADASTRO DE INICIATIVAS</a:t>
            </a:r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92A0970-62CC-4686-B184-9C7EE1043A6E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4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690" y="1056550"/>
            <a:ext cx="5093043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PAUTA</a:t>
            </a:r>
            <a:endParaRPr lang="x-none" sz="4000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480EDA-A5AF-4403-8BA5-F89D77A83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690" y="2447383"/>
            <a:ext cx="12276610" cy="4104860"/>
          </a:xfrm>
          <a:noFill/>
          <a:ln>
            <a:noFill/>
          </a:ln>
        </p:spPr>
        <p:txBody>
          <a:bodyPr/>
          <a:lstStyle/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pt-BR" dirty="0"/>
              <a:t>A SASU e seus Grupos de Trabalho</a:t>
            </a:r>
            <a:endParaRPr lang="x-none" dirty="0"/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pt-BR" dirty="0"/>
              <a:t>Resultados da pesquisa sobre Cadastro de Iniciativas</a:t>
            </a:r>
            <a:endParaRPr lang="x-none" dirty="0"/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pt-BR" dirty="0"/>
              <a:t>Envolvimento dos novos associados/ voluntários</a:t>
            </a:r>
          </a:p>
          <a:p>
            <a:pPr marL="514350" indent="-514350">
              <a:spcAft>
                <a:spcPts val="2400"/>
              </a:spcAft>
              <a:buFont typeface="+mj-lt"/>
              <a:buAutoNum type="arabicPeriod"/>
            </a:pPr>
            <a:r>
              <a:rPr lang="pt-BR" dirty="0"/>
              <a:t>Encaminhamentos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B42C15CF-C62A-4E52-9092-F4A9A4CB08F2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1F1310C-1985-4DA3-947A-AB51D7DE643D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769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8DE1C3-EE4D-4D2A-9860-48CA5797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294" y="4417735"/>
            <a:ext cx="9408405" cy="976827"/>
          </a:xfrm>
          <a:noFill/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PARTE 3</a:t>
            </a:r>
            <a:br>
              <a:rPr lang="pt-BR" sz="4000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ENVOLVIMENTO DOS NOVOS ASSOCIADOS/ VOLUNTÁRIOS</a:t>
            </a:r>
            <a:br>
              <a:rPr lang="pt-BR" sz="4000" b="1" dirty="0">
                <a:solidFill>
                  <a:schemeClr val="bg1"/>
                </a:solidFill>
              </a:rPr>
            </a:br>
            <a:endParaRPr lang="x-none" sz="4000" b="1" dirty="0">
              <a:solidFill>
                <a:schemeClr val="bg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652DBAE-2008-4D53-B46A-5488494DF7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99" y="1463438"/>
            <a:ext cx="1481674" cy="13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9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542E036-83C8-4407-A990-06C6F9388572}"/>
              </a:ext>
            </a:extLst>
          </p:cNvPr>
          <p:cNvSpPr txBox="1">
            <a:spLocks/>
          </p:cNvSpPr>
          <p:nvPr/>
        </p:nvSpPr>
        <p:spPr>
          <a:xfrm>
            <a:off x="1426690" y="2635549"/>
            <a:ext cx="2863603" cy="22423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0"/>
              </a:spcAft>
              <a:buNone/>
            </a:pP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Compreensão das particularidades da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Governança do Sertão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50B83A6-7A5F-4A7D-A190-BD1833E3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690" y="1269500"/>
            <a:ext cx="9604476" cy="907621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ENVOLVIMENTO DOS NOVOS PROPRIETÁRIOS</a:t>
            </a:r>
            <a:br>
              <a:rPr lang="pt-BR" sz="4000" b="1" dirty="0"/>
            </a:br>
            <a:endParaRPr lang="x-none" sz="4000" b="1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E5FBADE-F6F8-4F15-A450-E4725AB7D1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A699C6D-70A0-43EC-A80A-2F0D15E4A914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53B5ABF-E3F3-47E5-8F1E-2AEB8330E230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812C30F-E73A-4397-B907-4821FD18B148}"/>
              </a:ext>
            </a:extLst>
          </p:cNvPr>
          <p:cNvSpPr txBox="1">
            <a:spLocks/>
          </p:cNvSpPr>
          <p:nvPr/>
        </p:nvSpPr>
        <p:spPr>
          <a:xfrm>
            <a:off x="1426689" y="4988934"/>
            <a:ext cx="8817795" cy="6817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0"/>
              </a:spcAft>
              <a:buNone/>
            </a:pPr>
            <a:r>
              <a:rPr lang="pt-BR" sz="2400" dirty="0">
                <a:solidFill>
                  <a:schemeClr val="accent6">
                    <a:lumMod val="50000"/>
                  </a:schemeClr>
                </a:solidFill>
              </a:rPr>
              <a:t>Conhecer e estabelecer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vínculos com os outros associados.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239869D-46A5-4F50-BCD1-BFCDAA700A6B}"/>
              </a:ext>
            </a:extLst>
          </p:cNvPr>
          <p:cNvSpPr txBox="1">
            <a:spLocks/>
          </p:cNvSpPr>
          <p:nvPr/>
        </p:nvSpPr>
        <p:spPr>
          <a:xfrm>
            <a:off x="4403786" y="2635548"/>
            <a:ext cx="2863603" cy="22423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0"/>
              </a:spcAft>
              <a:buNone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Acessar as ferramentas de </a:t>
            </a:r>
            <a:r>
              <a:rPr lang="pt-BR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discussão e troca de informações </a:t>
            </a: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da associação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6A42335-A08B-4E79-B6A8-084D87A2260F}"/>
              </a:ext>
            </a:extLst>
          </p:cNvPr>
          <p:cNvSpPr txBox="1">
            <a:spLocks/>
          </p:cNvSpPr>
          <p:nvPr/>
        </p:nvSpPr>
        <p:spPr>
          <a:xfrm>
            <a:off x="7380882" y="2635548"/>
            <a:ext cx="2863603" cy="224233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0"/>
              </a:spcAft>
              <a:buNone/>
            </a:pPr>
            <a:r>
              <a:rPr lang="pt-BR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Fortalecer as iniciativas em andamento e propor novas</a:t>
            </a:r>
          </a:p>
        </p:txBody>
      </p:sp>
    </p:spTree>
    <p:extLst>
      <p:ext uri="{BB962C8B-B14F-4D97-AF65-F5344CB8AC3E}">
        <p14:creationId xmlns:p14="http://schemas.microsoft.com/office/powerpoint/2010/main" val="2945339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8DE1C3-EE4D-4D2A-9860-48CA5797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294" y="4417735"/>
            <a:ext cx="9408405" cy="976827"/>
          </a:xfrm>
          <a:noFill/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PARTE 4</a:t>
            </a:r>
            <a:br>
              <a:rPr lang="pt-BR" sz="4000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ENCAMINHAMENTOS</a:t>
            </a:r>
            <a:br>
              <a:rPr lang="pt-BR" sz="4000" b="1" dirty="0">
                <a:solidFill>
                  <a:schemeClr val="bg1"/>
                </a:solidFill>
              </a:rPr>
            </a:br>
            <a:endParaRPr lang="x-none" sz="4000" b="1" dirty="0">
              <a:solidFill>
                <a:schemeClr val="bg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652DBAE-2008-4D53-B46A-5488494DF7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99" y="1463438"/>
            <a:ext cx="1481674" cy="13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15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152A91D-B798-4935-B2D6-D1725C64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70" y="1433970"/>
            <a:ext cx="10696730" cy="907621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accent6">
                    <a:lumMod val="50000"/>
                  </a:schemeClr>
                </a:solidFill>
              </a:rPr>
              <a:t>REFLEXÕES SOBRE O MOMENTO DA ASSOCIAÇÃO </a:t>
            </a:r>
            <a:endParaRPr lang="x-none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400F828-75BE-4D6C-B70D-1CF742E5FA41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RESULTADO DA PESQUISA</a:t>
            </a:r>
            <a:r>
              <a:rPr lang="pt-BR" sz="1800" b="1" dirty="0">
                <a:solidFill>
                  <a:schemeClr val="bg2">
                    <a:lumMod val="25000"/>
                  </a:schemeClr>
                </a:solidFill>
              </a:rPr>
              <a:t>: CADASTRO DE INICIATIVAS</a:t>
            </a:r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92A0970-62CC-4686-B184-9C7EE1043A6E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 descr="Escultura de pedra&#10;&#10;Descrição gerada automaticamente com confiança média">
            <a:extLst>
              <a:ext uri="{FF2B5EF4-FFF2-40B4-BE49-F238E27FC236}">
                <a16:creationId xmlns:a16="http://schemas.microsoft.com/office/drawing/2014/main" id="{3F35B7C9-11DE-4C8B-9573-5AB1B608B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69789" y="3045874"/>
            <a:ext cx="3524251" cy="399605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7C41EB4-B9E9-4BD2-8C39-959F993C6B00}"/>
              </a:ext>
            </a:extLst>
          </p:cNvPr>
          <p:cNvSpPr txBox="1">
            <a:spLocks/>
          </p:cNvSpPr>
          <p:nvPr/>
        </p:nvSpPr>
        <p:spPr>
          <a:xfrm>
            <a:off x="1718520" y="2704457"/>
            <a:ext cx="7308748" cy="33169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0"/>
              </a:spcAft>
              <a:buNone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Temos novos </a:t>
            </a:r>
            <a:r>
              <a:rPr lang="pt-BR" sz="2400" b="1" dirty="0">
                <a:solidFill>
                  <a:schemeClr val="bg1">
                    <a:lumMod val="50000"/>
                  </a:schemeClr>
                </a:solidFill>
              </a:rPr>
              <a:t>associados com motivação para participar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e contribuir.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Hoje, </a:t>
            </a:r>
            <a:r>
              <a:rPr lang="pt-BR" sz="2400" b="1" dirty="0">
                <a:solidFill>
                  <a:schemeClr val="bg1">
                    <a:lumMod val="50000"/>
                  </a:schemeClr>
                </a:solidFill>
              </a:rPr>
              <a:t>não há recursos financeiros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 para financiar novos projetos.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Precisamos </a:t>
            </a:r>
            <a:r>
              <a:rPr lang="pt-BR" sz="2400" b="1" dirty="0">
                <a:solidFill>
                  <a:schemeClr val="bg1">
                    <a:lumMod val="50000"/>
                  </a:schemeClr>
                </a:solidFill>
              </a:rPr>
              <a:t>aumentar a arrecadação mensal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</a:rPr>
              <a:t>e desenvolver </a:t>
            </a:r>
            <a:r>
              <a:rPr lang="pt-BR" sz="2400" b="1" dirty="0">
                <a:solidFill>
                  <a:schemeClr val="bg1">
                    <a:lumMod val="50000"/>
                  </a:schemeClr>
                </a:solidFill>
              </a:rPr>
              <a:t>projetos de baixo custo.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24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51A61C8-C801-4A44-BA8E-8813EF4669CC}"/>
              </a:ext>
            </a:extLst>
          </p:cNvPr>
          <p:cNvSpPr/>
          <p:nvPr/>
        </p:nvSpPr>
        <p:spPr>
          <a:xfrm>
            <a:off x="-9265511" y="2777003"/>
            <a:ext cx="10841510" cy="4074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5D51FF8-6F94-4DC2-A53B-7C62621D2194}"/>
              </a:ext>
            </a:extLst>
          </p:cNvPr>
          <p:cNvSpPr/>
          <p:nvPr/>
        </p:nvSpPr>
        <p:spPr>
          <a:xfrm>
            <a:off x="-9265511" y="3920530"/>
            <a:ext cx="10841510" cy="4074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BBA5BF8-3BA9-4D17-86E0-65C62CD4DFB0}"/>
              </a:ext>
            </a:extLst>
          </p:cNvPr>
          <p:cNvSpPr/>
          <p:nvPr/>
        </p:nvSpPr>
        <p:spPr>
          <a:xfrm>
            <a:off x="-9265511" y="5064057"/>
            <a:ext cx="10841510" cy="4074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888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ssoa em pé&#10;&#10;Descrição gerada automaticamente com confiança média">
            <a:extLst>
              <a:ext uri="{FF2B5EF4-FFF2-40B4-BE49-F238E27FC236}">
                <a16:creationId xmlns:a16="http://schemas.microsoft.com/office/drawing/2014/main" id="{2C6AB93D-D45A-4439-86D1-AB04B9BDA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90689" y="1771289"/>
            <a:ext cx="4688733" cy="5263200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0F208770-2762-4705-AF59-AE6CF3422CCF}"/>
              </a:ext>
            </a:extLst>
          </p:cNvPr>
          <p:cNvSpPr/>
          <p:nvPr/>
        </p:nvSpPr>
        <p:spPr>
          <a:xfrm>
            <a:off x="3492353" y="2291530"/>
            <a:ext cx="2243610" cy="170179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2F0D398-D7A1-4333-86BE-7AA1C0AF4BB7}"/>
              </a:ext>
            </a:extLst>
          </p:cNvPr>
          <p:cNvSpPr/>
          <p:nvPr/>
        </p:nvSpPr>
        <p:spPr>
          <a:xfrm>
            <a:off x="6092721" y="2272096"/>
            <a:ext cx="2243610" cy="1701799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152A91D-B798-4935-B2D6-D1725C64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270" y="1433970"/>
            <a:ext cx="7994548" cy="907621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accent6">
                    <a:lumMod val="50000"/>
                  </a:schemeClr>
                </a:solidFill>
              </a:rPr>
              <a:t>PRÓXIMOS PASSOS</a:t>
            </a:r>
            <a:endParaRPr lang="x-none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400F828-75BE-4D6C-B70D-1CF742E5FA41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RESULTADO DA PESQUISA</a:t>
            </a:r>
            <a:r>
              <a:rPr lang="pt-BR" sz="1800" b="1" dirty="0">
                <a:solidFill>
                  <a:schemeClr val="bg2">
                    <a:lumMod val="25000"/>
                  </a:schemeClr>
                </a:solidFill>
              </a:rPr>
              <a:t>: CADASTRO DE INICIATIVAS</a:t>
            </a:r>
            <a:endParaRPr lang="x-none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92A0970-62CC-4686-B184-9C7EE1043A6E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2E8F6598-85EC-46A8-9445-783D5139CDE0}"/>
              </a:ext>
            </a:extLst>
          </p:cNvPr>
          <p:cNvSpPr/>
          <p:nvPr/>
        </p:nvSpPr>
        <p:spPr>
          <a:xfrm>
            <a:off x="3301264" y="2614198"/>
            <a:ext cx="2607641" cy="105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CAMPANHA DE CONTRIBUIÇÃO UNIVERSAL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7DF6ECD-F917-4601-90F9-B5D97B45A325}"/>
              </a:ext>
            </a:extLst>
          </p:cNvPr>
          <p:cNvSpPr/>
          <p:nvPr/>
        </p:nvSpPr>
        <p:spPr>
          <a:xfrm>
            <a:off x="6336561" y="2650521"/>
            <a:ext cx="1755930" cy="105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CRIAÇÃO DE FUNDO DE MELHORIAS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3204DF62-0244-4108-BEF8-5ADB55A459D6}"/>
              </a:ext>
            </a:extLst>
          </p:cNvPr>
          <p:cNvSpPr/>
          <p:nvPr/>
        </p:nvSpPr>
        <p:spPr>
          <a:xfrm>
            <a:off x="-2316653" y="2429316"/>
            <a:ext cx="5568818" cy="13791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b="1" dirty="0">
                <a:solidFill>
                  <a:schemeClr val="accent2">
                    <a:lumMod val="50000"/>
                  </a:schemeClr>
                </a:solidFill>
              </a:rPr>
              <a:t>AÇÕES GERAIS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3AF55D1-26E0-43E5-BB8F-5F26C990EDA0}"/>
              </a:ext>
            </a:extLst>
          </p:cNvPr>
          <p:cNvSpPr/>
          <p:nvPr/>
        </p:nvSpPr>
        <p:spPr>
          <a:xfrm>
            <a:off x="3492353" y="4395584"/>
            <a:ext cx="2243610" cy="170179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D864F5D-1013-4FCC-BF26-2C91CEDCF481}"/>
              </a:ext>
            </a:extLst>
          </p:cNvPr>
          <p:cNvSpPr/>
          <p:nvPr/>
        </p:nvSpPr>
        <p:spPr>
          <a:xfrm>
            <a:off x="6092721" y="4376150"/>
            <a:ext cx="2243610" cy="170179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24C916B-FF53-444A-805D-831F34129A57}"/>
              </a:ext>
            </a:extLst>
          </p:cNvPr>
          <p:cNvSpPr/>
          <p:nvPr/>
        </p:nvSpPr>
        <p:spPr>
          <a:xfrm>
            <a:off x="3301264" y="4718252"/>
            <a:ext cx="2607641" cy="105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CONCURSO DE COMPOSTAGEM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07DC212A-8F8A-4590-AAE2-56D260C7B767}"/>
              </a:ext>
            </a:extLst>
          </p:cNvPr>
          <p:cNvSpPr/>
          <p:nvPr/>
        </p:nvSpPr>
        <p:spPr>
          <a:xfrm>
            <a:off x="6336561" y="4754575"/>
            <a:ext cx="1755930" cy="1056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DEFINIÇÃO DA SOLUÇÃO PARA A NOVA LIXEIRA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493B9DE0-7D6A-4BEB-9082-D19033410F70}"/>
              </a:ext>
            </a:extLst>
          </p:cNvPr>
          <p:cNvSpPr/>
          <p:nvPr/>
        </p:nvSpPr>
        <p:spPr>
          <a:xfrm>
            <a:off x="-2316653" y="4449000"/>
            <a:ext cx="5568818" cy="137913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AÇÕES ESPECÍFICAS</a:t>
            </a:r>
          </a:p>
        </p:txBody>
      </p:sp>
    </p:spTree>
    <p:extLst>
      <p:ext uri="{BB962C8B-B14F-4D97-AF65-F5344CB8AC3E}">
        <p14:creationId xmlns:p14="http://schemas.microsoft.com/office/powerpoint/2010/main" val="81060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98DE1C3-EE4D-4D2A-9860-48CA5797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294" y="3469455"/>
            <a:ext cx="9408405" cy="976827"/>
          </a:xfrm>
          <a:noFill/>
          <a:ln w="19050">
            <a:noFill/>
          </a:ln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PARTE 1</a:t>
            </a:r>
            <a:br>
              <a:rPr lang="pt-BR" sz="4000" dirty="0">
                <a:solidFill>
                  <a:schemeClr val="bg1"/>
                </a:solidFill>
              </a:rPr>
            </a:br>
            <a:r>
              <a:rPr lang="pt-BR" sz="4000" b="1" dirty="0">
                <a:solidFill>
                  <a:schemeClr val="bg1"/>
                </a:solidFill>
              </a:rPr>
              <a:t>A SASU E SEUS GRUPOS DE TRABALHO</a:t>
            </a:r>
            <a:endParaRPr lang="x-none" sz="4000" b="1" dirty="0">
              <a:solidFill>
                <a:schemeClr val="bg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652DBAE-2008-4D53-B46A-5488494DF7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99" y="1463438"/>
            <a:ext cx="1481674" cy="13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3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690" y="1269500"/>
            <a:ext cx="8128790" cy="907621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A SASU – </a:t>
            </a:r>
            <a:r>
              <a:rPr lang="pt-BR" sz="4000" dirty="0"/>
              <a:t>SERVICOS PRESTADOS</a:t>
            </a:r>
            <a:br>
              <a:rPr lang="pt-BR" sz="4000" b="1" dirty="0"/>
            </a:b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1F1310C-1985-4DA3-947A-AB51D7DE643D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B80144CB-754E-4C3B-8E28-37D10702E2F9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5FE1DCE-69BF-4D1B-8493-6BE65550FE0D}"/>
              </a:ext>
            </a:extLst>
          </p:cNvPr>
          <p:cNvSpPr txBox="1"/>
          <p:nvPr/>
        </p:nvSpPr>
        <p:spPr>
          <a:xfrm>
            <a:off x="1426690" y="1719984"/>
            <a:ext cx="5846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accent6">
                    <a:lumMod val="50000"/>
                  </a:schemeClr>
                </a:solidFill>
                <a:effectLst/>
                <a:latin typeface="univers-light-condensed"/>
              </a:rPr>
              <a:t>Criada em 2002 para representar os interesses dos proprietários de imóveis situados no Sertão do Una.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5C6035E3-7D5F-496A-AC4D-98E61B01BCB5}"/>
              </a:ext>
            </a:extLst>
          </p:cNvPr>
          <p:cNvGrpSpPr/>
          <p:nvPr/>
        </p:nvGrpSpPr>
        <p:grpSpPr>
          <a:xfrm>
            <a:off x="1466672" y="3023842"/>
            <a:ext cx="1603698" cy="593340"/>
            <a:chOff x="1130298" y="3023842"/>
            <a:chExt cx="1603698" cy="593340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1E22598E-D742-4180-BBB8-13510259D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3866" y="3025022"/>
              <a:ext cx="286385" cy="590981"/>
            </a:xfrm>
            <a:prstGeom prst="rect">
              <a:avLst/>
            </a:prstGeom>
          </p:spPr>
        </p:pic>
        <p:pic>
          <p:nvPicPr>
            <p:cNvPr id="36" name="Picture 4" descr="Resultado de imagem para icone motoqueiro">
              <a:extLst>
                <a:ext uri="{FF2B5EF4-FFF2-40B4-BE49-F238E27FC236}">
                  <a16:creationId xmlns:a16="http://schemas.microsoft.com/office/drawing/2014/main" id="{E6801C99-697D-4780-89FE-71E8A81825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36"/>
            <a:stretch/>
          </p:blipFill>
          <p:spPr bwMode="auto">
            <a:xfrm>
              <a:off x="1130298" y="3023842"/>
              <a:ext cx="796208" cy="593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47434523-85E2-4E1D-B806-0C7949514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7611" y="3025022"/>
              <a:ext cx="286385" cy="590981"/>
            </a:xfrm>
            <a:prstGeom prst="rect">
              <a:avLst/>
            </a:prstGeom>
          </p:spPr>
        </p:pic>
      </p:grpSp>
      <p:sp>
        <p:nvSpPr>
          <p:cNvPr id="47" name="Retângulo 46">
            <a:extLst>
              <a:ext uri="{FF2B5EF4-FFF2-40B4-BE49-F238E27FC236}">
                <a16:creationId xmlns:a16="http://schemas.microsoft.com/office/drawing/2014/main" id="{186748D1-8EF6-47FF-B3E5-779B5B0F7167}"/>
              </a:ext>
            </a:extLst>
          </p:cNvPr>
          <p:cNvSpPr/>
          <p:nvPr/>
        </p:nvSpPr>
        <p:spPr>
          <a:xfrm>
            <a:off x="1352299" y="3862259"/>
            <a:ext cx="1832445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funcionários</a:t>
            </a:r>
            <a:endParaRPr lang="pt-BR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Picture 6" descr="Resultado de imagem para camera monitoramento icone">
            <a:extLst>
              <a:ext uri="{FF2B5EF4-FFF2-40B4-BE49-F238E27FC236}">
                <a16:creationId xmlns:a16="http://schemas.microsoft.com/office/drawing/2014/main" id="{80AFB97E-DC76-4083-BD87-CBB3C156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794" y="2823137"/>
            <a:ext cx="994751" cy="9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A7DD1767-BA16-4007-855C-C73998698EFC}"/>
              </a:ext>
            </a:extLst>
          </p:cNvPr>
          <p:cNvSpPr/>
          <p:nvPr/>
        </p:nvSpPr>
        <p:spPr>
          <a:xfrm>
            <a:off x="3566190" y="3862259"/>
            <a:ext cx="2471959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Câmeras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12BC0104-7651-40CA-9BFC-06EE7EB2DFCD}"/>
              </a:ext>
            </a:extLst>
          </p:cNvPr>
          <p:cNvSpPr/>
          <p:nvPr/>
        </p:nvSpPr>
        <p:spPr>
          <a:xfrm>
            <a:off x="1182076" y="5798731"/>
            <a:ext cx="2172890" cy="336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Rondas Motorizadas</a:t>
            </a:r>
          </a:p>
        </p:txBody>
      </p:sp>
      <p:pic>
        <p:nvPicPr>
          <p:cNvPr id="54" name="Picture 8" descr="Resultado de imagem para icone moto">
            <a:extLst>
              <a:ext uri="{FF2B5EF4-FFF2-40B4-BE49-F238E27FC236}">
                <a16:creationId xmlns:a16="http://schemas.microsoft.com/office/drawing/2014/main" id="{4F1A7D33-DE02-4943-9B7C-1014B2AD2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566" y="4968545"/>
            <a:ext cx="767911" cy="7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ader | Ícone Gratis">
            <a:extLst>
              <a:ext uri="{FF2B5EF4-FFF2-40B4-BE49-F238E27FC236}">
                <a16:creationId xmlns:a16="http://schemas.microsoft.com/office/drawing/2014/main" id="{A590FC01-EC16-4FDB-951A-B9625A446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56" y="2420814"/>
            <a:ext cx="1588956" cy="158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tângulo 58">
            <a:extLst>
              <a:ext uri="{FF2B5EF4-FFF2-40B4-BE49-F238E27FC236}">
                <a16:creationId xmlns:a16="http://schemas.microsoft.com/office/drawing/2014/main" id="{DD6FC678-F89D-47ED-B60A-8EB370422BE1}"/>
              </a:ext>
            </a:extLst>
          </p:cNvPr>
          <p:cNvSpPr/>
          <p:nvPr/>
        </p:nvSpPr>
        <p:spPr>
          <a:xfrm>
            <a:off x="6306655" y="3757039"/>
            <a:ext cx="2471959" cy="61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Manutenção Estradas</a:t>
            </a:r>
            <a:r>
              <a:rPr lang="pt-BR" sz="105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0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omem de segurança | Ícone Gratis">
            <a:extLst>
              <a:ext uri="{FF2B5EF4-FFF2-40B4-BE49-F238E27FC236}">
                <a16:creationId xmlns:a16="http://schemas.microsoft.com/office/drawing/2014/main" id="{AA7F08BE-0E1D-48A2-BF70-9EF96CD5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13" y="5126544"/>
            <a:ext cx="609912" cy="60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tângulo 60">
            <a:extLst>
              <a:ext uri="{FF2B5EF4-FFF2-40B4-BE49-F238E27FC236}">
                <a16:creationId xmlns:a16="http://schemas.microsoft.com/office/drawing/2014/main" id="{3301A3B3-F1EB-4DF1-A3E6-99FB55FE9BD1}"/>
              </a:ext>
            </a:extLst>
          </p:cNvPr>
          <p:cNvSpPr/>
          <p:nvPr/>
        </p:nvSpPr>
        <p:spPr>
          <a:xfrm>
            <a:off x="3566190" y="5800462"/>
            <a:ext cx="2471959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Serviços de Portaria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5F4A8E86-36AD-47CE-BFAE-9DB2B36D3450}"/>
              </a:ext>
            </a:extLst>
          </p:cNvPr>
          <p:cNvSpPr/>
          <p:nvPr/>
        </p:nvSpPr>
        <p:spPr>
          <a:xfrm>
            <a:off x="6462959" y="5777436"/>
            <a:ext cx="2159351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Coleta de Lixo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216167E8-4EBF-4E9E-8166-264069E993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427" t="46857" r="50933" b="36895"/>
          <a:stretch/>
        </p:blipFill>
        <p:spPr>
          <a:xfrm>
            <a:off x="7072536" y="4653822"/>
            <a:ext cx="940196" cy="849397"/>
          </a:xfrm>
          <a:prstGeom prst="rect">
            <a:avLst/>
          </a:prstGeom>
        </p:spPr>
      </p:pic>
      <p:pic>
        <p:nvPicPr>
          <p:cNvPr id="1034" name="Picture 10" descr="Manutenção, ícones Do Computador, Manutenção Preventiva png transparente  grátis">
            <a:extLst>
              <a:ext uri="{FF2B5EF4-FFF2-40B4-BE49-F238E27FC236}">
                <a16:creationId xmlns:a16="http://schemas.microsoft.com/office/drawing/2014/main" id="{6536094F-90AA-424A-AB7F-0A9126FD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496" y="2978079"/>
            <a:ext cx="732207" cy="68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tângulo 68">
            <a:extLst>
              <a:ext uri="{FF2B5EF4-FFF2-40B4-BE49-F238E27FC236}">
                <a16:creationId xmlns:a16="http://schemas.microsoft.com/office/drawing/2014/main" id="{785251F1-5184-44B3-8727-52A17C463562}"/>
              </a:ext>
            </a:extLst>
          </p:cNvPr>
          <p:cNvSpPr/>
          <p:nvPr/>
        </p:nvSpPr>
        <p:spPr>
          <a:xfrm>
            <a:off x="9086620" y="3757039"/>
            <a:ext cx="2471959" cy="86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Manutenção da Infraestrutura de Água e Telefonia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Trilha Curta, ícones Do Computador, Trilha png transparente grátis">
            <a:extLst>
              <a:ext uri="{FF2B5EF4-FFF2-40B4-BE49-F238E27FC236}">
                <a16:creationId xmlns:a16="http://schemas.microsoft.com/office/drawing/2014/main" id="{A1B4E59E-80E8-495B-8F1D-5374A0B7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62" y="5221259"/>
            <a:ext cx="560074" cy="6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tângulo 70">
            <a:extLst>
              <a:ext uri="{FF2B5EF4-FFF2-40B4-BE49-F238E27FC236}">
                <a16:creationId xmlns:a16="http://schemas.microsoft.com/office/drawing/2014/main" id="{24F908CA-4351-4C92-B059-356FAD4CA58B}"/>
              </a:ext>
            </a:extLst>
          </p:cNvPr>
          <p:cNvSpPr/>
          <p:nvPr/>
        </p:nvSpPr>
        <p:spPr>
          <a:xfrm>
            <a:off x="9022981" y="5831170"/>
            <a:ext cx="2599236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Manutenção das Trilhas</a:t>
            </a:r>
            <a:endParaRPr lang="pt-BR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92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690" y="1269500"/>
            <a:ext cx="8128790" cy="907621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A SASU – ABRANGÊNCIA TERRITORIAL</a:t>
            </a:r>
            <a:br>
              <a:rPr lang="pt-BR" sz="4000" b="1" dirty="0"/>
            </a:br>
            <a:endParaRPr lang="x-none" sz="4000" b="1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F303110-961B-4932-A35C-9F73B081C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84569A7-D2FE-40F9-81DC-F9562512B5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1FAFA96-A930-4E52-94C0-E68FB05B6E61}"/>
              </a:ext>
            </a:extLst>
          </p:cNvPr>
          <p:cNvSpPr txBox="1">
            <a:spLocks/>
          </p:cNvSpPr>
          <p:nvPr/>
        </p:nvSpPr>
        <p:spPr>
          <a:xfrm>
            <a:off x="3972461" y="1269500"/>
            <a:ext cx="8128790" cy="4319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000" dirty="0"/>
              <a:t>ABRANGENCIA</a:t>
            </a:r>
          </a:p>
          <a:p>
            <a:pPr algn="r"/>
            <a:r>
              <a:rPr lang="pt-BR" sz="4000" dirty="0"/>
              <a:t>TERRITORIAL</a:t>
            </a:r>
            <a:br>
              <a:rPr lang="pt-BR" sz="4000" dirty="0"/>
            </a:br>
            <a:endParaRPr lang="x-none" sz="4000" dirty="0"/>
          </a:p>
        </p:txBody>
      </p:sp>
    </p:spTree>
    <p:extLst>
      <p:ext uri="{BB962C8B-B14F-4D97-AF65-F5344CB8AC3E}">
        <p14:creationId xmlns:p14="http://schemas.microsoft.com/office/powerpoint/2010/main" val="3777869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689" y="1269500"/>
            <a:ext cx="9338619" cy="907621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A SASU </a:t>
            </a:r>
            <a:r>
              <a:rPr lang="pt-BR" sz="4000" dirty="0"/>
              <a:t>E SEUS GRUPOS DE TRABALHO (</a:t>
            </a:r>
            <a:r>
              <a:rPr lang="pt-BR" sz="4000" dirty="0" err="1"/>
              <a:t>GTs</a:t>
            </a:r>
            <a:r>
              <a:rPr lang="pt-BR" sz="4000" dirty="0"/>
              <a:t>)</a:t>
            </a:r>
            <a:br>
              <a:rPr lang="pt-BR" sz="4000" dirty="0"/>
            </a:br>
            <a:endParaRPr lang="x-none" sz="4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1F1310C-1985-4DA3-947A-AB51D7DE643D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E711833-CE2E-450B-8B58-BE64BD019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53" y="3345194"/>
            <a:ext cx="2508512" cy="30665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Profissionalização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da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Administração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x-none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x-none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E7BAE48-EFCD-49B0-9A2D-D9C49CB1B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143" y="1847587"/>
            <a:ext cx="1830191" cy="1830191"/>
          </a:xfrm>
          <a:prstGeom prst="rect">
            <a:avLst/>
          </a:prstGeom>
        </p:spPr>
      </p:pic>
      <p:grpSp>
        <p:nvGrpSpPr>
          <p:cNvPr id="16" name="Grupo 9">
            <a:extLst>
              <a:ext uri="{FF2B5EF4-FFF2-40B4-BE49-F238E27FC236}">
                <a16:creationId xmlns:a16="http://schemas.microsoft.com/office/drawing/2014/main" id="{1930C770-360E-4460-ACB4-1094BCB42AE1}"/>
              </a:ext>
            </a:extLst>
          </p:cNvPr>
          <p:cNvGrpSpPr/>
          <p:nvPr/>
        </p:nvGrpSpPr>
        <p:grpSpPr>
          <a:xfrm>
            <a:off x="6917481" y="1847587"/>
            <a:ext cx="1684802" cy="1684802"/>
            <a:chOff x="5604018" y="2383764"/>
            <a:chExt cx="1684802" cy="1684802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6B811725-3D95-48D8-A8BE-A12F7EF7EE6A}"/>
                </a:ext>
              </a:extLst>
            </p:cNvPr>
            <p:cNvSpPr/>
            <p:nvPr/>
          </p:nvSpPr>
          <p:spPr>
            <a:xfrm>
              <a:off x="5604018" y="2383764"/>
              <a:ext cx="1684802" cy="16848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693F8CC1-4410-4BB0-A6D7-D2F701A18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920" y="2720392"/>
              <a:ext cx="1160979" cy="1160979"/>
            </a:xfrm>
            <a:prstGeom prst="rect">
              <a:avLst/>
            </a:prstGeom>
          </p:spPr>
        </p:pic>
      </p:grpSp>
      <p:grpSp>
        <p:nvGrpSpPr>
          <p:cNvPr id="19" name="Grupo 15">
            <a:extLst>
              <a:ext uri="{FF2B5EF4-FFF2-40B4-BE49-F238E27FC236}">
                <a16:creationId xmlns:a16="http://schemas.microsoft.com/office/drawing/2014/main" id="{EACB8B56-3F5B-45E9-8E84-7B2114E20E9B}"/>
              </a:ext>
            </a:extLst>
          </p:cNvPr>
          <p:cNvGrpSpPr/>
          <p:nvPr/>
        </p:nvGrpSpPr>
        <p:grpSpPr>
          <a:xfrm>
            <a:off x="9700973" y="1847587"/>
            <a:ext cx="1708494" cy="1708494"/>
            <a:chOff x="9647102" y="2425608"/>
            <a:chExt cx="1708494" cy="1708494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65D36135-4358-4421-BBF6-443377C28F34}"/>
                </a:ext>
              </a:extLst>
            </p:cNvPr>
            <p:cNvSpPr/>
            <p:nvPr/>
          </p:nvSpPr>
          <p:spPr>
            <a:xfrm>
              <a:off x="9647102" y="2425608"/>
              <a:ext cx="1708494" cy="170849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08BD8CF2-305C-42A8-AFD4-EA0E4B07D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5144" y="2733650"/>
              <a:ext cx="1092410" cy="1092410"/>
            </a:xfrm>
            <a:prstGeom prst="rect">
              <a:avLst/>
            </a:prstGeom>
          </p:spPr>
        </p:pic>
      </p:grpSp>
      <p:grpSp>
        <p:nvGrpSpPr>
          <p:cNvPr id="22" name="Grupo 16">
            <a:extLst>
              <a:ext uri="{FF2B5EF4-FFF2-40B4-BE49-F238E27FC236}">
                <a16:creationId xmlns:a16="http://schemas.microsoft.com/office/drawing/2014/main" id="{3C926FAC-5ED0-471C-85F8-8E6E8FEAA860}"/>
              </a:ext>
            </a:extLst>
          </p:cNvPr>
          <p:cNvGrpSpPr/>
          <p:nvPr/>
        </p:nvGrpSpPr>
        <p:grpSpPr>
          <a:xfrm>
            <a:off x="1124810" y="1908436"/>
            <a:ext cx="1708494" cy="1708494"/>
            <a:chOff x="1124810" y="2595781"/>
            <a:chExt cx="1708494" cy="1708494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12682E2-4160-42A8-9074-38CB44FEC4CC}"/>
                </a:ext>
              </a:extLst>
            </p:cNvPr>
            <p:cNvSpPr/>
            <p:nvPr/>
          </p:nvSpPr>
          <p:spPr>
            <a:xfrm>
              <a:off x="1124810" y="2595781"/>
              <a:ext cx="1708494" cy="170849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449863E9-F1CB-4C70-A24B-1853B2821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72" r="25961" b="68590"/>
            <a:stretch/>
          </p:blipFill>
          <p:spPr>
            <a:xfrm>
              <a:off x="1380659" y="2742096"/>
              <a:ext cx="1155700" cy="1244600"/>
            </a:xfrm>
            <a:prstGeom prst="rect">
              <a:avLst/>
            </a:prstGeom>
          </p:spPr>
        </p:pic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4599645-DA99-437C-A392-477CC2A59618}"/>
              </a:ext>
            </a:extLst>
          </p:cNvPr>
          <p:cNvSpPr txBox="1">
            <a:spLocks/>
          </p:cNvSpPr>
          <p:nvPr/>
        </p:nvSpPr>
        <p:spPr>
          <a:xfrm>
            <a:off x="6233647" y="3345194"/>
            <a:ext cx="3052471" cy="30665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Programa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Comunicação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x-none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x-none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9870E24-8240-4139-AD4B-719ED34CB5AB}"/>
              </a:ext>
            </a:extLst>
          </p:cNvPr>
          <p:cNvSpPr txBox="1">
            <a:spLocks/>
          </p:cNvSpPr>
          <p:nvPr/>
        </p:nvSpPr>
        <p:spPr>
          <a:xfrm>
            <a:off x="3555607" y="3345194"/>
            <a:ext cx="2629866" cy="30665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Programa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x-none" sz="2400" b="1" dirty="0">
                <a:solidFill>
                  <a:schemeClr val="accent6">
                    <a:lumMod val="50000"/>
                  </a:schemeClr>
                </a:solidFill>
              </a:rPr>
              <a:t>Gestão Ambiental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x-none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x-none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8C94B12-D7AF-4BDF-8D86-1B4F01EA7E40}"/>
              </a:ext>
            </a:extLst>
          </p:cNvPr>
          <p:cNvSpPr txBox="1">
            <a:spLocks/>
          </p:cNvSpPr>
          <p:nvPr/>
        </p:nvSpPr>
        <p:spPr>
          <a:xfrm>
            <a:off x="9076029" y="3345194"/>
            <a:ext cx="3052471" cy="30665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err="1">
                <a:solidFill>
                  <a:srgbClr val="7030A0"/>
                </a:solidFill>
              </a:rPr>
              <a:t>Regularização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Fundiária</a:t>
            </a:r>
            <a:endParaRPr lang="en-US" sz="2400" b="1" dirty="0">
              <a:solidFill>
                <a:srgbClr val="7030A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x-none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x-none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D0D1DA3-DF02-4432-A123-0A5331693C80}"/>
              </a:ext>
            </a:extLst>
          </p:cNvPr>
          <p:cNvSpPr/>
          <p:nvPr/>
        </p:nvSpPr>
        <p:spPr>
          <a:xfrm>
            <a:off x="3648258" y="4680888"/>
            <a:ext cx="2471959" cy="1440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Konrado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Reys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Gustavo Rosa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Fernando Quintino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Beatriz Ribeiro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D2D66359-88C8-43C1-9E8A-B630B7A1E4D7}"/>
              </a:ext>
            </a:extLst>
          </p:cNvPr>
          <p:cNvSpPr/>
          <p:nvPr/>
        </p:nvSpPr>
        <p:spPr>
          <a:xfrm>
            <a:off x="722529" y="4680888"/>
            <a:ext cx="2471959" cy="1806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José Luiz Nadai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Felipe Pinheiro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Konrado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Reys</a:t>
            </a:r>
            <a:endParaRPr lang="pt-BR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Luiz Fernando Fonseca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Stuart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EBC4D415-0C24-473B-86F3-14B5C6C3C4E6}"/>
              </a:ext>
            </a:extLst>
          </p:cNvPr>
          <p:cNvSpPr/>
          <p:nvPr/>
        </p:nvSpPr>
        <p:spPr>
          <a:xfrm>
            <a:off x="6555896" y="4680888"/>
            <a:ext cx="2471959" cy="1806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Claudia Rocha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José Luiz Nadai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Felipe Pinheiro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Beatriz Ribeiro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Konrado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Reys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F12EFBD2-CE0B-417B-9F94-D489232E79BD}"/>
              </a:ext>
            </a:extLst>
          </p:cNvPr>
          <p:cNvSpPr/>
          <p:nvPr/>
        </p:nvSpPr>
        <p:spPr>
          <a:xfrm>
            <a:off x="9369815" y="4680888"/>
            <a:ext cx="2471959" cy="1074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Fernando Quintino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José Luiz Nadai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Felipe Pinheiro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96DCC11-DB0F-415D-B570-CB7590ABEA7F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7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D768B295-BF17-4DE3-93AC-26F5BDFFE79C}"/>
              </a:ext>
            </a:extLst>
          </p:cNvPr>
          <p:cNvGrpSpPr/>
          <p:nvPr/>
        </p:nvGrpSpPr>
        <p:grpSpPr>
          <a:xfrm>
            <a:off x="1517891" y="1306396"/>
            <a:ext cx="1027733" cy="1027733"/>
            <a:chOff x="1124810" y="2595781"/>
            <a:chExt cx="1708494" cy="1708494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DE83A25B-36B7-48AC-8570-8B5E57733462}"/>
                </a:ext>
              </a:extLst>
            </p:cNvPr>
            <p:cNvSpPr/>
            <p:nvPr/>
          </p:nvSpPr>
          <p:spPr>
            <a:xfrm>
              <a:off x="1124810" y="2595781"/>
              <a:ext cx="1708494" cy="17084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EF96CF86-36A2-464F-B947-35B1E0AA6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72" r="25961" b="68590"/>
            <a:stretch/>
          </p:blipFill>
          <p:spPr>
            <a:xfrm>
              <a:off x="1380659" y="2742096"/>
              <a:ext cx="1155700" cy="12446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1CF2BE04-E5C4-420A-A59C-B378B1AB21AB}"/>
              </a:ext>
            </a:extLst>
          </p:cNvPr>
          <p:cNvSpPr/>
          <p:nvPr/>
        </p:nvSpPr>
        <p:spPr>
          <a:xfrm>
            <a:off x="1565634" y="3276046"/>
            <a:ext cx="12366265" cy="7389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0" y="1364331"/>
            <a:ext cx="9622310" cy="907621"/>
          </a:xfrm>
        </p:spPr>
        <p:txBody>
          <a:bodyPr>
            <a:normAutofit/>
          </a:bodyPr>
          <a:lstStyle/>
          <a:p>
            <a:r>
              <a:rPr lang="pt-BR" sz="4000" b="1" dirty="0"/>
              <a:t>GT de PROFISSIONALIZAÇÃO DA SASU</a:t>
            </a: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4AAD7A-31EC-4AC3-89AE-CF0D709DA289}"/>
              </a:ext>
            </a:extLst>
          </p:cNvPr>
          <p:cNvSpPr txBox="1">
            <a:spLocks/>
          </p:cNvSpPr>
          <p:nvPr/>
        </p:nvSpPr>
        <p:spPr>
          <a:xfrm>
            <a:off x="2511491" y="2358631"/>
            <a:ext cx="11331288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dirty="0"/>
              <a:t>Foco: </a:t>
            </a:r>
            <a:r>
              <a:rPr lang="pt-BR" sz="2400" b="1" dirty="0">
                <a:solidFill>
                  <a:schemeClr val="accent2"/>
                </a:solidFill>
              </a:rPr>
              <a:t>Assegurar transparência e legitimidade nas tomadas de decisão</a:t>
            </a:r>
            <a:endParaRPr lang="x-none" sz="2400" b="1" dirty="0">
              <a:solidFill>
                <a:schemeClr val="accent2"/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7003D02-F8AA-4B66-8001-F2500D636AF7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7F0D77B-18BA-4742-A609-06F93A958559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B02869-94C0-4888-9762-0D30F4217E2A}"/>
              </a:ext>
            </a:extLst>
          </p:cNvPr>
          <p:cNvSpPr txBox="1">
            <a:spLocks/>
          </p:cNvSpPr>
          <p:nvPr/>
        </p:nvSpPr>
        <p:spPr>
          <a:xfrm>
            <a:off x="1791644" y="3324625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b="1" dirty="0"/>
              <a:t>Frente 1</a:t>
            </a:r>
            <a:r>
              <a:rPr lang="pt-BR" sz="2400" dirty="0"/>
              <a:t>: </a:t>
            </a: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Organização interna do funcionamento da associação, contratação de um administrador profissional, detalhamento dos balancetes</a:t>
            </a:r>
            <a:r>
              <a:rPr lang="pt-BR" sz="2400" dirty="0"/>
              <a:t>, </a:t>
            </a:r>
            <a:r>
              <a:rPr lang="pt-BR" sz="2400" b="1" dirty="0"/>
              <a:t>prestação de contas </a:t>
            </a: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e custos de investimento, quando houver.</a:t>
            </a:r>
            <a:endParaRPr lang="x-none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1372D3C-5CBE-497B-9BCB-B67A626F9468}"/>
              </a:ext>
            </a:extLst>
          </p:cNvPr>
          <p:cNvSpPr/>
          <p:nvPr/>
        </p:nvSpPr>
        <p:spPr>
          <a:xfrm>
            <a:off x="139558" y="6309937"/>
            <a:ext cx="2471959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Prontos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E355F5F-9CE0-4101-ACA0-E507C5DD5D85}"/>
              </a:ext>
            </a:extLst>
          </p:cNvPr>
          <p:cNvSpPr/>
          <p:nvPr/>
        </p:nvSpPr>
        <p:spPr>
          <a:xfrm>
            <a:off x="4459913" y="6309937"/>
            <a:ext cx="2471959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Caixas Construídas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BAA076F-6D51-4FA5-93DB-8D7DFE4D2437}"/>
              </a:ext>
            </a:extLst>
          </p:cNvPr>
          <p:cNvSpPr/>
          <p:nvPr/>
        </p:nvSpPr>
        <p:spPr>
          <a:xfrm>
            <a:off x="9169789" y="6309937"/>
            <a:ext cx="2471959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Pilhas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EF68318-D09D-4F95-B3A0-2120972B630D}"/>
              </a:ext>
            </a:extLst>
          </p:cNvPr>
          <p:cNvSpPr/>
          <p:nvPr/>
        </p:nvSpPr>
        <p:spPr>
          <a:xfrm>
            <a:off x="1565634" y="4412111"/>
            <a:ext cx="12366265" cy="7389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E68A000-DE7B-417B-B49F-485EBC5FB137}"/>
              </a:ext>
            </a:extLst>
          </p:cNvPr>
          <p:cNvSpPr txBox="1">
            <a:spLocks/>
          </p:cNvSpPr>
          <p:nvPr/>
        </p:nvSpPr>
        <p:spPr>
          <a:xfrm>
            <a:off x="1791644" y="4460690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b="1" dirty="0"/>
              <a:t>Frente 2</a:t>
            </a:r>
            <a:r>
              <a:rPr lang="pt-BR" sz="2400" dirty="0"/>
              <a:t>: </a:t>
            </a:r>
            <a:r>
              <a:rPr lang="pt-BR" sz="2400" b="1" dirty="0"/>
              <a:t>Melhorar a arrecadação</a:t>
            </a:r>
            <a:r>
              <a:rPr lang="pt-BR" sz="2400" dirty="0"/>
              <a:t>, </a:t>
            </a:r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diminuir a inadimplência, hoje, em torno de 13%</a:t>
            </a:r>
            <a:endParaRPr lang="x-none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5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er a imagem de origem">
            <a:extLst>
              <a:ext uri="{FF2B5EF4-FFF2-40B4-BE49-F238E27FC236}">
                <a16:creationId xmlns:a16="http://schemas.microsoft.com/office/drawing/2014/main" id="{0090FE11-A6DE-4547-89AB-7C1470BF4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8" y="3240889"/>
            <a:ext cx="3078162" cy="300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CF2BE04-E5C4-420A-A59C-B378B1AB21AB}"/>
              </a:ext>
            </a:extLst>
          </p:cNvPr>
          <p:cNvSpPr/>
          <p:nvPr/>
        </p:nvSpPr>
        <p:spPr>
          <a:xfrm>
            <a:off x="1565634" y="2921089"/>
            <a:ext cx="12366265" cy="390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0" y="1364331"/>
            <a:ext cx="5093043" cy="907621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GT de GESTÃO AMBIENTAL</a:t>
            </a: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85B0D3-8B29-42F6-8076-9767CAFA5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12" y="1277654"/>
            <a:ext cx="1080977" cy="108097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4AAD7A-31EC-4AC3-89AE-CF0D709DA289}"/>
              </a:ext>
            </a:extLst>
          </p:cNvPr>
          <p:cNvSpPr txBox="1">
            <a:spLocks/>
          </p:cNvSpPr>
          <p:nvPr/>
        </p:nvSpPr>
        <p:spPr>
          <a:xfrm>
            <a:off x="2511491" y="2358631"/>
            <a:ext cx="11331288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dirty="0"/>
              <a:t>Foco: </a:t>
            </a:r>
            <a:r>
              <a:rPr lang="pt-BR" sz="2400" b="1" dirty="0">
                <a:solidFill>
                  <a:schemeClr val="accent6"/>
                </a:solidFill>
              </a:rPr>
              <a:t>Aprimorar a Gestão de Resíduos Sólidos </a:t>
            </a:r>
            <a:endParaRPr lang="x-none" sz="2400" b="1" dirty="0">
              <a:solidFill>
                <a:schemeClr val="accent6"/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7003D02-F8AA-4B66-8001-F2500D636AF7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7F0D77B-18BA-4742-A609-06F93A958559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B02869-94C0-4888-9762-0D30F4217E2A}"/>
              </a:ext>
            </a:extLst>
          </p:cNvPr>
          <p:cNvSpPr txBox="1">
            <a:spLocks/>
          </p:cNvSpPr>
          <p:nvPr/>
        </p:nvSpPr>
        <p:spPr>
          <a:xfrm>
            <a:off x="1791644" y="2969668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dirty="0"/>
              <a:t>Frente 1: Incentivar a </a:t>
            </a:r>
            <a:r>
              <a:rPr lang="pt-BR" sz="2400" b="1" dirty="0"/>
              <a:t>Compostagem dos Resíduos Orgânicos </a:t>
            </a:r>
            <a:r>
              <a:rPr lang="pt-BR" sz="2400" dirty="0"/>
              <a:t>no interior de cada propriedade.</a:t>
            </a:r>
          </a:p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endParaRPr lang="x-none" sz="2400" dirty="0"/>
          </a:p>
        </p:txBody>
      </p:sp>
      <p:pic>
        <p:nvPicPr>
          <p:cNvPr id="1030" name="Picture 6" descr="Ver a imagem de origem">
            <a:extLst>
              <a:ext uri="{FF2B5EF4-FFF2-40B4-BE49-F238E27FC236}">
                <a16:creationId xmlns:a16="http://schemas.microsoft.com/office/drawing/2014/main" id="{0F34EA93-D1FB-4414-B506-19078667E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AE9E7"/>
              </a:clrFrom>
              <a:clrTo>
                <a:srgbClr val="EAE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0" t="3473" r="3163" b="10178"/>
          <a:stretch/>
        </p:blipFill>
        <p:spPr bwMode="auto">
          <a:xfrm>
            <a:off x="8697376" y="3563883"/>
            <a:ext cx="3152238" cy="268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r a imagem de origem">
            <a:extLst>
              <a:ext uri="{FF2B5EF4-FFF2-40B4-BE49-F238E27FC236}">
                <a16:creationId xmlns:a16="http://schemas.microsoft.com/office/drawing/2014/main" id="{B00C4F4B-10BF-4998-8259-907174F57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15411" r="2500" b="1205"/>
          <a:stretch/>
        </p:blipFill>
        <p:spPr bwMode="auto">
          <a:xfrm>
            <a:off x="3858520" y="3530896"/>
            <a:ext cx="3908079" cy="261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21372D3C-5CBE-497B-9BCB-B67A626F9468}"/>
              </a:ext>
            </a:extLst>
          </p:cNvPr>
          <p:cNvSpPr/>
          <p:nvPr/>
        </p:nvSpPr>
        <p:spPr>
          <a:xfrm>
            <a:off x="139558" y="6309937"/>
            <a:ext cx="2471959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Prontos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E355F5F-9CE0-4101-ACA0-E507C5DD5D85}"/>
              </a:ext>
            </a:extLst>
          </p:cNvPr>
          <p:cNvSpPr/>
          <p:nvPr/>
        </p:nvSpPr>
        <p:spPr>
          <a:xfrm>
            <a:off x="4459913" y="6309937"/>
            <a:ext cx="2471959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Caixas Construídas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7BAA076F-6D51-4FA5-93DB-8D7DFE4D2437}"/>
              </a:ext>
            </a:extLst>
          </p:cNvPr>
          <p:cNvSpPr/>
          <p:nvPr/>
        </p:nvSpPr>
        <p:spPr>
          <a:xfrm>
            <a:off x="9169789" y="6309937"/>
            <a:ext cx="2471959" cy="342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Pilhas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11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8F4076-F75C-4622-A62E-318922A5E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5" t="25679" r="39062" b="3516"/>
          <a:stretch/>
        </p:blipFill>
        <p:spPr>
          <a:xfrm>
            <a:off x="448522" y="3784769"/>
            <a:ext cx="2854523" cy="233107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CF2BE04-E5C4-420A-A59C-B378B1AB21AB}"/>
              </a:ext>
            </a:extLst>
          </p:cNvPr>
          <p:cNvSpPr/>
          <p:nvPr/>
        </p:nvSpPr>
        <p:spPr>
          <a:xfrm>
            <a:off x="1565634" y="2921088"/>
            <a:ext cx="12366265" cy="690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3E48FC-F15C-4756-AD61-4C546116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690" y="1364331"/>
            <a:ext cx="5093043" cy="907621"/>
          </a:xfrm>
        </p:spPr>
        <p:txBody>
          <a:bodyPr>
            <a:normAutofit fontScale="90000"/>
          </a:bodyPr>
          <a:lstStyle/>
          <a:p>
            <a:r>
              <a:rPr lang="pt-BR" sz="4000" b="1" dirty="0"/>
              <a:t>GT de GESTÃO AMBIENTAL</a:t>
            </a:r>
            <a:endParaRPr lang="x-none" sz="4000" b="1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AF6BF2E-5CCD-426B-86DB-D29ACB24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09" y="241651"/>
            <a:ext cx="1010229" cy="9335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285B0D3-8B29-42F6-8076-9767CAFA5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12" y="1277654"/>
            <a:ext cx="1080977" cy="108097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4AAD7A-31EC-4AC3-89AE-CF0D709DA289}"/>
              </a:ext>
            </a:extLst>
          </p:cNvPr>
          <p:cNvSpPr txBox="1">
            <a:spLocks/>
          </p:cNvSpPr>
          <p:nvPr/>
        </p:nvSpPr>
        <p:spPr>
          <a:xfrm>
            <a:off x="2511491" y="2358631"/>
            <a:ext cx="11331288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400" dirty="0"/>
              <a:t>Foco: </a:t>
            </a:r>
            <a:r>
              <a:rPr lang="pt-BR" sz="2400" b="1" dirty="0">
                <a:solidFill>
                  <a:schemeClr val="accent6"/>
                </a:solidFill>
              </a:rPr>
              <a:t>Aprimorar a Gestão de Resíduos Sólidos </a:t>
            </a:r>
            <a:endParaRPr lang="x-none" sz="2400" b="1" dirty="0">
              <a:solidFill>
                <a:schemeClr val="accent6"/>
              </a:solidFill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97003D02-F8AA-4B66-8001-F2500D636AF7}"/>
              </a:ext>
            </a:extLst>
          </p:cNvPr>
          <p:cNvCxnSpPr/>
          <p:nvPr/>
        </p:nvCxnSpPr>
        <p:spPr>
          <a:xfrm>
            <a:off x="1495270" y="1198063"/>
            <a:ext cx="1336373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7F0D77B-18BA-4742-A609-06F93A958559}"/>
              </a:ext>
            </a:extLst>
          </p:cNvPr>
          <p:cNvSpPr txBox="1">
            <a:spLocks/>
          </p:cNvSpPr>
          <p:nvPr/>
        </p:nvSpPr>
        <p:spPr>
          <a:xfrm>
            <a:off x="1426690" y="905831"/>
            <a:ext cx="15486199" cy="277576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>
                <a:solidFill>
                  <a:schemeClr val="bg2">
                    <a:lumMod val="25000"/>
                  </a:schemeClr>
                </a:solidFill>
              </a:rPr>
              <a:t>REUNIÃO ABERTA 22/5/2021</a:t>
            </a:r>
            <a:endParaRPr lang="x-none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B02869-94C0-4888-9762-0D30F4217E2A}"/>
              </a:ext>
            </a:extLst>
          </p:cNvPr>
          <p:cNvSpPr txBox="1">
            <a:spLocks/>
          </p:cNvSpPr>
          <p:nvPr/>
        </p:nvSpPr>
        <p:spPr>
          <a:xfrm>
            <a:off x="1791644" y="3007768"/>
            <a:ext cx="10184456" cy="690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r>
              <a:rPr lang="pt-BR" sz="2000" b="1" dirty="0"/>
              <a:t>Frente 2</a:t>
            </a:r>
            <a:r>
              <a:rPr lang="pt-BR" sz="2000" dirty="0"/>
              <a:t>: Avaliar a melhor alternativa para </a:t>
            </a:r>
            <a:r>
              <a:rPr lang="pt-BR" sz="2000" b="1" dirty="0"/>
              <a:t>requalificação da lixeira central </a:t>
            </a:r>
            <a:r>
              <a:rPr lang="pt-BR" sz="2000" dirty="0"/>
              <a:t>do Sertão do Una e </a:t>
            </a:r>
            <a:r>
              <a:rPr lang="pt-BR" sz="2000" b="1" dirty="0"/>
              <a:t>promover parcerias com cooperativas</a:t>
            </a:r>
            <a:r>
              <a:rPr lang="pt-BR" sz="2000" dirty="0"/>
              <a:t>.</a:t>
            </a:r>
          </a:p>
          <a:p>
            <a:pPr marL="0" indent="0">
              <a:lnSpc>
                <a:spcPct val="80000"/>
              </a:lnSpc>
              <a:spcAft>
                <a:spcPts val="3000"/>
              </a:spcAft>
              <a:buNone/>
            </a:pPr>
            <a:endParaRPr lang="x-none" sz="2000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6F98CEB-A982-4128-A4D1-55F7DCE297CD}"/>
              </a:ext>
            </a:extLst>
          </p:cNvPr>
          <p:cNvSpPr/>
          <p:nvPr/>
        </p:nvSpPr>
        <p:spPr>
          <a:xfrm>
            <a:off x="139558" y="6101186"/>
            <a:ext cx="3118500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Opção 1 – Requalificação Lixeira Existente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3507DC2-B7AC-4A21-909C-DCE867995380}"/>
              </a:ext>
            </a:extLst>
          </p:cNvPr>
          <p:cNvSpPr/>
          <p:nvPr/>
        </p:nvSpPr>
        <p:spPr>
          <a:xfrm>
            <a:off x="3929160" y="6101186"/>
            <a:ext cx="4216542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Opção 2 – Construção de uma nova Central de Gerenciamento de Resíduos Sólidos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Ver a imagem de origem">
            <a:extLst>
              <a:ext uri="{FF2B5EF4-FFF2-40B4-BE49-F238E27FC236}">
                <a16:creationId xmlns:a16="http://schemas.microsoft.com/office/drawing/2014/main" id="{538F878D-B4A0-4D0C-A0F4-E0357A553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326507"/>
            <a:ext cx="3562215" cy="115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er a imagem de origem">
            <a:extLst>
              <a:ext uri="{FF2B5EF4-FFF2-40B4-BE49-F238E27FC236}">
                <a16:creationId xmlns:a16="http://schemas.microsoft.com/office/drawing/2014/main" id="{29CE7360-736A-46CC-ACFC-45BC5771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633" y="3611410"/>
            <a:ext cx="2734845" cy="18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C722646-C786-44A0-9BFD-FB47E4E66123}"/>
              </a:ext>
            </a:extLst>
          </p:cNvPr>
          <p:cNvSpPr/>
          <p:nvPr/>
        </p:nvSpPr>
        <p:spPr>
          <a:xfrm>
            <a:off x="8816805" y="6101186"/>
            <a:ext cx="3118500" cy="605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Opção 3 – Instalação de uma pequena unidade por setor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00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896</Words>
  <Application>Microsoft Office PowerPoint</Application>
  <PresentationFormat>Widescreen</PresentationFormat>
  <Paragraphs>167</Paragraphs>
  <Slides>24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univers-light-condensed</vt:lpstr>
      <vt:lpstr>Office Theme</vt:lpstr>
      <vt:lpstr>REUNIÃO ABERTA</vt:lpstr>
      <vt:lpstr>PAUTA</vt:lpstr>
      <vt:lpstr>PARTE 1 A SASU E SEUS GRUPOS DE TRABALHO</vt:lpstr>
      <vt:lpstr>A SASU – SERVICOS PRESTADOS </vt:lpstr>
      <vt:lpstr>A SASU – ABRANGÊNCIA TERRITORIAL </vt:lpstr>
      <vt:lpstr>A SASU E SEUS GRUPOS DE TRABALHO (GTs) </vt:lpstr>
      <vt:lpstr>GT de PROFISSIONALIZAÇÃO DA SASU</vt:lpstr>
      <vt:lpstr>GT de GESTÃO AMBIENTAL</vt:lpstr>
      <vt:lpstr>GT de GESTÃO AMBIENTAL</vt:lpstr>
      <vt:lpstr>GT de COMUNICAÇÃO</vt:lpstr>
      <vt:lpstr>GT de REGULARIZAÇÃO FUNDIÁRIA</vt:lpstr>
      <vt:lpstr>Parte 2 RESULTADOS DA PESQUISA CADASTRO DE INICIATIVAS</vt:lpstr>
      <vt:lpstr>PESQUISA DE CADASTRO DE INICIATIVA </vt:lpstr>
      <vt:lpstr>Apresentação do PowerPoint</vt:lpstr>
      <vt:lpstr>GESTÃO AMBIENTAL</vt:lpstr>
      <vt:lpstr>COMUNICAÇÃO</vt:lpstr>
      <vt:lpstr>INFRAESTRUTURA</vt:lpstr>
      <vt:lpstr>SEGURANÇA</vt:lpstr>
      <vt:lpstr>PARTICIPAÇÃO EM CROWDFUNDING?</vt:lpstr>
      <vt:lpstr>PARTE 3 ENVOLVIMENTO DOS NOVOS ASSOCIADOS/ VOLUNTÁRIOS </vt:lpstr>
      <vt:lpstr>ENVOLVIMENTO DOS NOVOS PROPRIETÁRIOS </vt:lpstr>
      <vt:lpstr>PARTE 4 ENCAMINHAMENTOS </vt:lpstr>
      <vt:lpstr>REFLEXÕES SOBRE O MOMENTO DA ASSOCIAÇÃO </vt:lpstr>
      <vt:lpstr>PRÓXIMOS PASSOS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REUNIÃO ABERTA</dc:title>
  <dc:creator>Usuario</dc:creator>
  <cp:lastModifiedBy>claumelorocha@gmail.com</cp:lastModifiedBy>
  <cp:revision>1</cp:revision>
  <dcterms:modified xsi:type="dcterms:W3CDTF">2021-06-07T20:20:13Z</dcterms:modified>
</cp:coreProperties>
</file>